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9" r:id="rId1"/>
  </p:sldMasterIdLst>
  <p:notesMasterIdLst>
    <p:notesMasterId r:id="rId61"/>
  </p:notesMasterIdLst>
  <p:sldIdLst>
    <p:sldId id="256" r:id="rId2"/>
    <p:sldId id="393" r:id="rId3"/>
    <p:sldId id="326" r:id="rId4"/>
    <p:sldId id="394" r:id="rId5"/>
    <p:sldId id="312" r:id="rId6"/>
    <p:sldId id="395" r:id="rId7"/>
    <p:sldId id="396" r:id="rId8"/>
    <p:sldId id="391" r:id="rId9"/>
    <p:sldId id="332" r:id="rId10"/>
    <p:sldId id="317" r:id="rId11"/>
    <p:sldId id="318" r:id="rId12"/>
    <p:sldId id="319" r:id="rId13"/>
    <p:sldId id="320" r:id="rId14"/>
    <p:sldId id="321" r:id="rId15"/>
    <p:sldId id="322" r:id="rId16"/>
    <p:sldId id="323" r:id="rId17"/>
    <p:sldId id="324" r:id="rId18"/>
    <p:sldId id="325" r:id="rId19"/>
    <p:sldId id="328" r:id="rId20"/>
    <p:sldId id="378" r:id="rId21"/>
    <p:sldId id="379" r:id="rId22"/>
    <p:sldId id="380" r:id="rId23"/>
    <p:sldId id="381" r:id="rId24"/>
    <p:sldId id="382" r:id="rId25"/>
    <p:sldId id="383" r:id="rId26"/>
    <p:sldId id="374" r:id="rId27"/>
    <p:sldId id="371" r:id="rId28"/>
    <p:sldId id="372" r:id="rId29"/>
    <p:sldId id="375" r:id="rId30"/>
    <p:sldId id="349" r:id="rId31"/>
    <p:sldId id="376" r:id="rId32"/>
    <p:sldId id="333" r:id="rId33"/>
    <p:sldId id="334" r:id="rId34"/>
    <p:sldId id="335" r:id="rId35"/>
    <p:sldId id="336" r:id="rId36"/>
    <p:sldId id="337" r:id="rId37"/>
    <p:sldId id="384" r:id="rId38"/>
    <p:sldId id="385" r:id="rId39"/>
    <p:sldId id="386" r:id="rId40"/>
    <p:sldId id="373" r:id="rId41"/>
    <p:sldId id="397" r:id="rId42"/>
    <p:sldId id="351" r:id="rId43"/>
    <p:sldId id="338" r:id="rId44"/>
    <p:sldId id="347" r:id="rId45"/>
    <p:sldId id="348" r:id="rId46"/>
    <p:sldId id="377" r:id="rId47"/>
    <p:sldId id="350" r:id="rId48"/>
    <p:sldId id="352" r:id="rId49"/>
    <p:sldId id="353" r:id="rId50"/>
    <p:sldId id="392" r:id="rId51"/>
    <p:sldId id="387" r:id="rId52"/>
    <p:sldId id="390" r:id="rId53"/>
    <p:sldId id="389" r:id="rId54"/>
    <p:sldId id="388" r:id="rId55"/>
    <p:sldId id="354" r:id="rId56"/>
    <p:sldId id="355" r:id="rId57"/>
    <p:sldId id="356" r:id="rId58"/>
    <p:sldId id="357" r:id="rId59"/>
    <p:sldId id="358" r:id="rId60"/>
  </p:sldIdLst>
  <p:sldSz cx="9144000" cy="6858000" type="screen4x3"/>
  <p:notesSz cx="6400800" cy="8686800"/>
  <p:embeddedFontLst>
    <p:embeddedFont>
      <p:font typeface="Calibri" panose="020F0502020204030204" pitchFamily="34" charset="0"/>
      <p:regular r:id="rId62"/>
      <p:bold r:id="rId63"/>
      <p:italic r:id="rId64"/>
      <p:boldItalic r:id="rId65"/>
    </p:embeddedFont>
    <p:embeddedFont>
      <p:font typeface="Euclid Extra" panose="02050502000505020303" pitchFamily="18" charset="2"/>
      <p:regular r:id="rId66"/>
      <p:bold r:id="rId67"/>
    </p:embeddedFont>
    <p:embeddedFont>
      <p:font typeface="Monotype Sorts" panose="01010601010101010101" pitchFamily="2" charset="2"/>
      <p:regular r:id="rId68"/>
    </p:embeddedFont>
    <p:embeddedFont>
      <p:font typeface="MT Extra" panose="05050102010205020202" pitchFamily="18" charset="2"/>
      <p:regular r:id="rId69"/>
    </p:embeddedFont>
    <p:embeddedFont>
      <p:font typeface="Euclid Symbol" panose="05050102010706020507" pitchFamily="18" charset="2"/>
      <p:regular r:id="rId70"/>
      <p:bold r:id="rId71"/>
      <p:italic r:id="rId72"/>
      <p:boldItalic r:id="rId73"/>
    </p:embeddedFont>
    <p:embeddedFont>
      <p:font typeface="Comic Sans MS" panose="030F0702030302020204" pitchFamily="66" charset="0"/>
      <p:regular r:id="rId74"/>
      <p:bold r:id="rId75"/>
    </p:embeddedFont>
  </p:embeddedFontLst>
  <p:custDataLst>
    <p:tags r:id="rId76"/>
  </p:custDataLst>
  <p:defaultTextStyle>
    <a:defPPr>
      <a:defRPr lang="en-US"/>
    </a:defPPr>
    <a:lvl1pPr algn="ctr" rtl="0" eaLnBrk="0" fontAlgn="base" hangingPunct="0">
      <a:spcBef>
        <a:spcPct val="0"/>
      </a:spcBef>
      <a:spcAft>
        <a:spcPct val="0"/>
      </a:spcAft>
      <a:defRPr sz="2000" kern="1200">
        <a:solidFill>
          <a:schemeClr val="tx1"/>
        </a:solidFill>
        <a:latin typeface="Comic Sans MS" pitchFamily="66" charset="0"/>
        <a:ea typeface="+mn-ea"/>
        <a:cs typeface="+mn-cs"/>
      </a:defRPr>
    </a:lvl1pPr>
    <a:lvl2pPr marL="457200" algn="ctr" rtl="0" eaLnBrk="0" fontAlgn="base" hangingPunct="0">
      <a:spcBef>
        <a:spcPct val="0"/>
      </a:spcBef>
      <a:spcAft>
        <a:spcPct val="0"/>
      </a:spcAft>
      <a:defRPr sz="2000" kern="1200">
        <a:solidFill>
          <a:schemeClr val="tx1"/>
        </a:solidFill>
        <a:latin typeface="Comic Sans MS" pitchFamily="66" charset="0"/>
        <a:ea typeface="+mn-ea"/>
        <a:cs typeface="+mn-cs"/>
      </a:defRPr>
    </a:lvl2pPr>
    <a:lvl3pPr marL="914400" algn="ctr" rtl="0" eaLnBrk="0" fontAlgn="base" hangingPunct="0">
      <a:spcBef>
        <a:spcPct val="0"/>
      </a:spcBef>
      <a:spcAft>
        <a:spcPct val="0"/>
      </a:spcAft>
      <a:defRPr sz="2000" kern="1200">
        <a:solidFill>
          <a:schemeClr val="tx1"/>
        </a:solidFill>
        <a:latin typeface="Comic Sans MS" pitchFamily="66" charset="0"/>
        <a:ea typeface="+mn-ea"/>
        <a:cs typeface="+mn-cs"/>
      </a:defRPr>
    </a:lvl3pPr>
    <a:lvl4pPr marL="1371600" algn="ctr" rtl="0" eaLnBrk="0" fontAlgn="base" hangingPunct="0">
      <a:spcBef>
        <a:spcPct val="0"/>
      </a:spcBef>
      <a:spcAft>
        <a:spcPct val="0"/>
      </a:spcAft>
      <a:defRPr sz="2000" kern="1200">
        <a:solidFill>
          <a:schemeClr val="tx1"/>
        </a:solidFill>
        <a:latin typeface="Comic Sans MS" pitchFamily="66" charset="0"/>
        <a:ea typeface="+mn-ea"/>
        <a:cs typeface="+mn-cs"/>
      </a:defRPr>
    </a:lvl4pPr>
    <a:lvl5pPr marL="1828800" algn="ctr" rtl="0" eaLnBrk="0" fontAlgn="base" hangingPunct="0">
      <a:spcBef>
        <a:spcPct val="0"/>
      </a:spcBef>
      <a:spcAft>
        <a:spcPct val="0"/>
      </a:spcAft>
      <a:defRPr sz="2000" kern="1200">
        <a:solidFill>
          <a:schemeClr val="tx1"/>
        </a:solidFill>
        <a:latin typeface="Comic Sans MS" pitchFamily="66" charset="0"/>
        <a:ea typeface="+mn-ea"/>
        <a:cs typeface="+mn-cs"/>
      </a:defRPr>
    </a:lvl5pPr>
    <a:lvl6pPr marL="2286000" algn="l" defTabSz="914400" rtl="0" eaLnBrk="1" latinLnBrk="0" hangingPunct="1">
      <a:defRPr sz="2000" kern="1200">
        <a:solidFill>
          <a:schemeClr val="tx1"/>
        </a:solidFill>
        <a:latin typeface="Comic Sans MS" pitchFamily="66" charset="0"/>
        <a:ea typeface="+mn-ea"/>
        <a:cs typeface="+mn-cs"/>
      </a:defRPr>
    </a:lvl6pPr>
    <a:lvl7pPr marL="2743200" algn="l" defTabSz="914400" rtl="0" eaLnBrk="1" latinLnBrk="0" hangingPunct="1">
      <a:defRPr sz="2000" kern="1200">
        <a:solidFill>
          <a:schemeClr val="tx1"/>
        </a:solidFill>
        <a:latin typeface="Comic Sans MS" pitchFamily="66" charset="0"/>
        <a:ea typeface="+mn-ea"/>
        <a:cs typeface="+mn-cs"/>
      </a:defRPr>
    </a:lvl7pPr>
    <a:lvl8pPr marL="3200400" algn="l" defTabSz="914400" rtl="0" eaLnBrk="1" latinLnBrk="0" hangingPunct="1">
      <a:defRPr sz="2000" kern="1200">
        <a:solidFill>
          <a:schemeClr val="tx1"/>
        </a:solidFill>
        <a:latin typeface="Comic Sans MS" pitchFamily="66" charset="0"/>
        <a:ea typeface="+mn-ea"/>
        <a:cs typeface="+mn-cs"/>
      </a:defRPr>
    </a:lvl8pPr>
    <a:lvl9pPr marL="3657600" algn="l" defTabSz="914400" rtl="0" eaLnBrk="1" latinLnBrk="0" hangingPunct="1">
      <a:defRPr sz="2000" kern="1200">
        <a:solidFill>
          <a:schemeClr val="tx1"/>
        </a:solidFill>
        <a:latin typeface="Comic Sans MS" pitchFamily="66" charset="0"/>
        <a:ea typeface="+mn-ea"/>
        <a:cs typeface="+mn-cs"/>
      </a:defRPr>
    </a:lvl9pPr>
  </p:defaultTextStyle>
  <p:extLst>
    <p:ext uri="{521415D9-36F7-43E2-AB2F-B90AF26B5E84}">
      <p14:sectionLst xmlns:p14="http://schemas.microsoft.com/office/powerpoint/2010/main">
        <p14:section name="Default Section" id="{5A20AA7F-A39C-4EC1-BD7D-1C784D505419}">
          <p14:sldIdLst>
            <p14:sldId id="256"/>
            <p14:sldId id="393"/>
            <p14:sldId id="326"/>
            <p14:sldId id="394"/>
            <p14:sldId id="312"/>
            <p14:sldId id="395"/>
            <p14:sldId id="396"/>
            <p14:sldId id="391"/>
            <p14:sldId id="332"/>
            <p14:sldId id="317"/>
            <p14:sldId id="318"/>
            <p14:sldId id="319"/>
            <p14:sldId id="320"/>
            <p14:sldId id="321"/>
            <p14:sldId id="322"/>
            <p14:sldId id="323"/>
            <p14:sldId id="324"/>
            <p14:sldId id="325"/>
            <p14:sldId id="328"/>
            <p14:sldId id="378"/>
            <p14:sldId id="379"/>
            <p14:sldId id="380"/>
            <p14:sldId id="381"/>
            <p14:sldId id="382"/>
            <p14:sldId id="383"/>
            <p14:sldId id="374"/>
            <p14:sldId id="371"/>
            <p14:sldId id="372"/>
            <p14:sldId id="375"/>
            <p14:sldId id="349"/>
            <p14:sldId id="376"/>
            <p14:sldId id="333"/>
            <p14:sldId id="334"/>
            <p14:sldId id="335"/>
            <p14:sldId id="336"/>
            <p14:sldId id="337"/>
            <p14:sldId id="384"/>
            <p14:sldId id="385"/>
            <p14:sldId id="386"/>
            <p14:sldId id="373"/>
            <p14:sldId id="397"/>
            <p14:sldId id="351"/>
            <p14:sldId id="338"/>
            <p14:sldId id="347"/>
            <p14:sldId id="348"/>
            <p14:sldId id="377"/>
            <p14:sldId id="350"/>
            <p14:sldId id="352"/>
            <p14:sldId id="353"/>
            <p14:sldId id="392"/>
            <p14:sldId id="387"/>
            <p14:sldId id="390"/>
            <p14:sldId id="389"/>
            <p14:sldId id="388"/>
            <p14:sldId id="354"/>
            <p14:sldId id="355"/>
            <p14:sldId id="356"/>
            <p14:sldId id="357"/>
            <p14:sldId id="3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FF99"/>
    <a:srgbClr val="C8D2FF"/>
    <a:srgbClr val="EAEAEA"/>
    <a:srgbClr val="0000FF"/>
    <a:srgbClr val="91A6FF"/>
    <a:srgbClr val="000000"/>
    <a:srgbClr val="E8BAFE"/>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440" autoAdjust="0"/>
    <p:restoredTop sz="94686" autoAdjust="0"/>
  </p:normalViewPr>
  <p:slideViewPr>
    <p:cSldViewPr>
      <p:cViewPr varScale="1">
        <p:scale>
          <a:sx n="113" d="100"/>
          <a:sy n="113" d="100"/>
        </p:scale>
        <p:origin x="1356"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_rels/viewProps.xml.rels><?xml version="1.0" encoding="UTF-8" standalone="yes"?>
<Relationships xmlns="http://schemas.openxmlformats.org/package/2006/relationships"><Relationship Id="rId8" Type="http://schemas.openxmlformats.org/officeDocument/2006/relationships/slide" Target="slides/slide25.xml"/><Relationship Id="rId13" Type="http://schemas.openxmlformats.org/officeDocument/2006/relationships/slide" Target="slides/slide46.xml"/><Relationship Id="rId3" Type="http://schemas.openxmlformats.org/officeDocument/2006/relationships/slide" Target="slides/slide20.xml"/><Relationship Id="rId7" Type="http://schemas.openxmlformats.org/officeDocument/2006/relationships/slide" Target="slides/slide24.xml"/><Relationship Id="rId12" Type="http://schemas.openxmlformats.org/officeDocument/2006/relationships/slide" Target="slides/slide45.xml"/><Relationship Id="rId2" Type="http://schemas.openxmlformats.org/officeDocument/2006/relationships/slide" Target="slides/slide19.xml"/><Relationship Id="rId1" Type="http://schemas.openxmlformats.org/officeDocument/2006/relationships/slide" Target="slides/slide3.xml"/><Relationship Id="rId6" Type="http://schemas.openxmlformats.org/officeDocument/2006/relationships/slide" Target="slides/slide23.xml"/><Relationship Id="rId11" Type="http://schemas.openxmlformats.org/officeDocument/2006/relationships/slide" Target="slides/slide44.xml"/><Relationship Id="rId5" Type="http://schemas.openxmlformats.org/officeDocument/2006/relationships/slide" Target="slides/slide22.xml"/><Relationship Id="rId10" Type="http://schemas.openxmlformats.org/officeDocument/2006/relationships/slide" Target="slides/slide42.xml"/><Relationship Id="rId4" Type="http://schemas.openxmlformats.org/officeDocument/2006/relationships/slide" Target="slides/slide21.xml"/><Relationship Id="rId9" Type="http://schemas.openxmlformats.org/officeDocument/2006/relationships/slide" Target="slides/slide30.xml"/><Relationship Id="rId14" Type="http://schemas.openxmlformats.org/officeDocument/2006/relationships/slide" Target="slides/slide4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5" Type="http://schemas.openxmlformats.org/officeDocument/2006/relationships/image" Target="../media/image71.wmf"/><Relationship Id="rId4" Type="http://schemas.openxmlformats.org/officeDocument/2006/relationships/image" Target="../media/image7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lvl1pPr algn="l">
              <a:defRPr sz="1100">
                <a:latin typeface="Times New Roman" pitchFamily="18" charset="0"/>
              </a:defRPr>
            </a:lvl1pPr>
          </a:lstStyle>
          <a:p>
            <a:pPr>
              <a:defRPr/>
            </a:pPr>
            <a:endParaRPr lang="en-US"/>
          </a:p>
        </p:txBody>
      </p:sp>
      <p:sp>
        <p:nvSpPr>
          <p:cNvPr id="20483" name="Rectangle 3"/>
          <p:cNvSpPr>
            <a:spLocks noGrp="1" noChangeArrowheads="1"/>
          </p:cNvSpPr>
          <p:nvPr>
            <p:ph type="dt"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lvl1pPr algn="r">
              <a:defRPr sz="1100">
                <a:latin typeface="Times New Roman" pitchFamily="18" charset="0"/>
              </a:defRPr>
            </a:lvl1pPr>
          </a:lstStyle>
          <a:p>
            <a:pPr>
              <a:defRPr/>
            </a:pPr>
            <a:endParaRPr lang="en-US"/>
          </a:p>
        </p:txBody>
      </p:sp>
      <p:sp>
        <p:nvSpPr>
          <p:cNvPr id="68612" name="Rectangle 4"/>
          <p:cNvSpPr>
            <a:spLocks noGrp="1" noRot="1" noChangeAspect="1" noChangeArrowheads="1" noTextEdit="1"/>
          </p:cNvSpPr>
          <p:nvPr>
            <p:ph type="sldImg" idx="2"/>
          </p:nvPr>
        </p:nvSpPr>
        <p:spPr bwMode="auto">
          <a:xfrm>
            <a:off x="1028700" y="650875"/>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854075" y="4125913"/>
            <a:ext cx="4692650" cy="39100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b" anchorCtr="0" compatLnSpc="1">
            <a:prstTxWarp prst="textNoShape">
              <a:avLst/>
            </a:prstTxWarp>
          </a:bodyPr>
          <a:lstStyle>
            <a:lvl1pPr algn="l">
              <a:defRPr sz="1100">
                <a:latin typeface="Times New Roman" pitchFamily="18" charset="0"/>
              </a:defRPr>
            </a:lvl1pPr>
          </a:lstStyle>
          <a:p>
            <a:pPr>
              <a:defRPr/>
            </a:pPr>
            <a:endParaRPr lang="en-US"/>
          </a:p>
        </p:txBody>
      </p:sp>
      <p:sp>
        <p:nvSpPr>
          <p:cNvPr id="20487" name="Rectangle 7"/>
          <p:cNvSpPr>
            <a:spLocks noGrp="1" noChangeArrowheads="1"/>
          </p:cNvSpPr>
          <p:nvPr>
            <p:ph type="sldNum" sz="quarter" idx="5"/>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b" anchorCtr="0" compatLnSpc="1">
            <a:prstTxWarp prst="textNoShape">
              <a:avLst/>
            </a:prstTxWarp>
          </a:bodyPr>
          <a:lstStyle>
            <a:lvl1pPr algn="r">
              <a:defRPr sz="1100">
                <a:latin typeface="Times New Roman" pitchFamily="18" charset="0"/>
              </a:defRPr>
            </a:lvl1pPr>
          </a:lstStyle>
          <a:p>
            <a:pPr>
              <a:defRPr/>
            </a:pPr>
            <a:fld id="{CDDF0C78-E0D4-4879-90A4-F16686642FE1}" type="slidenum">
              <a:rPr lang="en-US"/>
              <a:pPr>
                <a:defRPr/>
              </a:pPr>
              <a:t>‹#›</a:t>
            </a:fld>
            <a:endParaRPr lang="en-US"/>
          </a:p>
        </p:txBody>
      </p:sp>
    </p:spTree>
    <p:extLst>
      <p:ext uri="{BB962C8B-B14F-4D97-AF65-F5344CB8AC3E}">
        <p14:creationId xmlns:p14="http://schemas.microsoft.com/office/powerpoint/2010/main" val="16481673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DF0C78-E0D4-4879-90A4-F16686642FE1}" type="slidenum">
              <a:rPr lang="en-US" smtClean="0"/>
              <a:pPr>
                <a:defRPr/>
              </a:pPr>
              <a:t>1</a:t>
            </a:fld>
            <a:endParaRPr lang="en-US"/>
          </a:p>
        </p:txBody>
      </p:sp>
    </p:spTree>
    <p:extLst>
      <p:ext uri="{BB962C8B-B14F-4D97-AF65-F5344CB8AC3E}">
        <p14:creationId xmlns:p14="http://schemas.microsoft.com/office/powerpoint/2010/main" val="300841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DF0C78-E0D4-4879-90A4-F16686642FE1}" type="slidenum">
              <a:rPr lang="en-US" smtClean="0"/>
              <a:pPr>
                <a:defRPr/>
              </a:pPr>
              <a:t>2</a:t>
            </a:fld>
            <a:endParaRPr lang="en-US"/>
          </a:p>
        </p:txBody>
      </p:sp>
    </p:spTree>
    <p:extLst>
      <p:ext uri="{BB962C8B-B14F-4D97-AF65-F5344CB8AC3E}">
        <p14:creationId xmlns:p14="http://schemas.microsoft.com/office/powerpoint/2010/main" val="388226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DF0C78-E0D4-4879-90A4-F16686642FE1}" type="slidenum">
              <a:rPr lang="en-US" smtClean="0"/>
              <a:pPr>
                <a:defRPr/>
              </a:pPr>
              <a:t>3</a:t>
            </a:fld>
            <a:endParaRPr lang="en-US"/>
          </a:p>
        </p:txBody>
      </p:sp>
    </p:spTree>
    <p:extLst>
      <p:ext uri="{BB962C8B-B14F-4D97-AF65-F5344CB8AC3E}">
        <p14:creationId xmlns:p14="http://schemas.microsoft.com/office/powerpoint/2010/main" val="3531028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TextBox 9"/>
          <p:cNvSpPr txBox="1"/>
          <p:nvPr userDrawn="1"/>
        </p:nvSpPr>
        <p:spPr>
          <a:xfrm>
            <a:off x="3505200" y="3962400"/>
            <a:ext cx="1766830" cy="1015663"/>
          </a:xfrm>
          <a:prstGeom prst="rect">
            <a:avLst/>
          </a:prstGeom>
          <a:noFill/>
        </p:spPr>
        <p:txBody>
          <a:bodyPr wrap="none" rtlCol="0">
            <a:spAutoFit/>
          </a:bodyPr>
          <a:lstStyle/>
          <a:p>
            <a:pPr algn="l"/>
            <a:r>
              <a:rPr lang="en-US" sz="1200" dirty="0" err="1" smtClean="0">
                <a:latin typeface="MT Extra" panose="00000500000000000000" pitchFamily="18" charset="2"/>
              </a:rPr>
              <a:t>MTExtra</a:t>
            </a:r>
            <a:endParaRPr lang="en-US" sz="1200" dirty="0" smtClean="0">
              <a:latin typeface="MT Extra" panose="00000500000000000000" pitchFamily="18" charset="2"/>
            </a:endParaRPr>
          </a:p>
          <a:p>
            <a:pPr algn="l"/>
            <a:r>
              <a:rPr lang="en-US" sz="1200" dirty="0" smtClean="0">
                <a:latin typeface="Courier New" panose="02070309020205020404" pitchFamily="49" charset="0"/>
                <a:cs typeface="Courier New" panose="02070309020205020404" pitchFamily="49" charset="0"/>
              </a:rPr>
              <a:t>courier new</a:t>
            </a:r>
          </a:p>
          <a:p>
            <a:pPr algn="l"/>
            <a:r>
              <a:rPr lang="en-US" sz="1200" dirty="0" smtClean="0">
                <a:latin typeface="Symbol" panose="05050102010706020507" pitchFamily="18" charset="2"/>
                <a:cs typeface="Courier New" panose="02070309020205020404" pitchFamily="49" charset="0"/>
              </a:rPr>
              <a:t>symbol</a:t>
            </a:r>
          </a:p>
          <a:p>
            <a:pPr algn="l"/>
            <a:r>
              <a:rPr lang="en-US" sz="1200" dirty="0" err="1" smtClean="0">
                <a:latin typeface="Euclid Symbol" panose="05050102010706020507" pitchFamily="18" charset="2"/>
                <a:cs typeface="Courier New" panose="02070309020205020404" pitchFamily="49" charset="0"/>
              </a:rPr>
              <a:t>euclid</a:t>
            </a:r>
            <a:r>
              <a:rPr lang="en-US" sz="1200" dirty="0" smtClean="0">
                <a:latin typeface="Euclid Symbol" panose="05050102010706020507" pitchFamily="18" charset="2"/>
                <a:cs typeface="Courier New" panose="02070309020205020404" pitchFamily="49" charset="0"/>
              </a:rPr>
              <a:t> symbol</a:t>
            </a:r>
          </a:p>
          <a:p>
            <a:pPr algn="l"/>
            <a:r>
              <a:rPr lang="en-US" sz="1200" dirty="0" smtClean="0">
                <a:latin typeface="Monotype Sorts" panose="01010601010101010101" pitchFamily="2" charset="2"/>
                <a:cs typeface="Courier New" panose="02070309020205020404" pitchFamily="49" charset="0"/>
              </a:rPr>
              <a:t>monotype sorts</a:t>
            </a:r>
            <a:endParaRPr lang="en-US" sz="1200" dirty="0">
              <a:latin typeface="Monotype Sorts" panose="01010601010101010101" pitchFamily="2" charset="2"/>
              <a:cs typeface="Courier New" panose="02070309020205020404" pitchFamily="49" charset="0"/>
            </a:endParaRPr>
          </a:p>
        </p:txBody>
      </p:sp>
      <p:sp>
        <p:nvSpPr>
          <p:cNvPr id="11" name="Rectangle 10"/>
          <p:cNvSpPr>
            <a:spLocks noChangeArrowheads="1"/>
          </p:cNvSpPr>
          <p:nvPr userDrawn="1"/>
        </p:nvSpPr>
        <p:spPr bwMode="auto">
          <a:xfrm>
            <a:off x="457200" y="1519958"/>
            <a:ext cx="8229600"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4400" dirty="0" smtClean="0">
                <a:latin typeface="Times New Roman" pitchFamily="18" charset="0"/>
              </a:rPr>
              <a:t>EECE 4353 </a:t>
            </a:r>
            <a:r>
              <a:rPr lang="en-US" altLang="en-US" sz="4400" dirty="0">
                <a:latin typeface="Times New Roman" pitchFamily="18" charset="0"/>
              </a:rPr>
              <a:t>Image Processing</a:t>
            </a:r>
          </a:p>
        </p:txBody>
      </p:sp>
      <p:sp>
        <p:nvSpPr>
          <p:cNvPr id="12" name="Rectangle 11"/>
          <p:cNvSpPr>
            <a:spLocks noChangeArrowheads="1"/>
          </p:cNvSpPr>
          <p:nvPr userDrawn="1"/>
        </p:nvSpPr>
        <p:spPr bwMode="auto">
          <a:xfrm>
            <a:off x="1371600" y="3532188"/>
            <a:ext cx="6400800" cy="2309812"/>
          </a:xfrm>
          <a:prstGeom prst="rect">
            <a:avLst/>
          </a:prstGeom>
          <a:solidFill>
            <a:schemeClr val="bg1"/>
          </a:solidFill>
          <a:ln>
            <a:noFill/>
          </a:ln>
          <a:effectLs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dirty="0">
                <a:latin typeface="Times New Roman" pitchFamily="18" charset="0"/>
              </a:rPr>
              <a:t>Richard Alan Peters II</a:t>
            </a:r>
            <a:endParaRPr lang="en-US" altLang="en-US" dirty="0">
              <a:latin typeface="Times New Roman" pitchFamily="18" charset="0"/>
            </a:endParaRPr>
          </a:p>
          <a:p>
            <a:pPr algn="ctr"/>
            <a:endParaRPr lang="en-US" altLang="en-US" dirty="0">
              <a:latin typeface="Times New Roman" pitchFamily="18" charset="0"/>
            </a:endParaRPr>
          </a:p>
          <a:p>
            <a:pPr algn="ctr"/>
            <a:r>
              <a:rPr lang="en-US" altLang="en-US" dirty="0">
                <a:latin typeface="Times New Roman" pitchFamily="18" charset="0"/>
              </a:rPr>
              <a:t>Department of Electrical Engineering and Computer Science</a:t>
            </a:r>
          </a:p>
          <a:p>
            <a:pPr algn="ctr"/>
            <a:endParaRPr lang="en-US" altLang="en-US" dirty="0">
              <a:latin typeface="Times New Roman" pitchFamily="18" charset="0"/>
            </a:endParaRPr>
          </a:p>
          <a:p>
            <a:pPr algn="ctr"/>
            <a:r>
              <a:rPr lang="en-US" altLang="en-US" sz="2000" dirty="0">
                <a:latin typeface="Times New Roman" pitchFamily="18" charset="0"/>
              </a:rPr>
              <a:t>Fall Semester </a:t>
            </a:r>
            <a:r>
              <a:rPr lang="en-US" altLang="en-US" sz="2000" dirty="0" smtClean="0">
                <a:latin typeface="Times New Roman" pitchFamily="18" charset="0"/>
              </a:rPr>
              <a:t>2016</a:t>
            </a:r>
            <a:endParaRPr lang="en-US" altLang="en-US" dirty="0">
              <a:latin typeface="Times New Roman" pitchFamily="18" charset="0"/>
            </a:endParaRPr>
          </a:p>
        </p:txBody>
      </p:sp>
      <p:sp>
        <p:nvSpPr>
          <p:cNvPr id="13" name="Text Box 12"/>
          <p:cNvSpPr txBox="1">
            <a:spLocks noChangeArrowheads="1"/>
          </p:cNvSpPr>
          <p:nvPr userDrawn="1"/>
        </p:nvSpPr>
        <p:spPr bwMode="auto">
          <a:xfrm>
            <a:off x="3624263" y="2686050"/>
            <a:ext cx="190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defRPr/>
            </a:pPr>
            <a:r>
              <a:rPr lang="en-US" dirty="0" smtClean="0">
                <a:solidFill>
                  <a:schemeClr val="tx2"/>
                </a:solidFill>
                <a:latin typeface="Times New Roman" pitchFamily="18" charset="0"/>
              </a:rPr>
              <a:t>Lecture Notes</a:t>
            </a:r>
            <a:endParaRPr lang="en-US" dirty="0" smtClean="0">
              <a:solidFill>
                <a:schemeClr val="tx2"/>
              </a:solidFill>
              <a:latin typeface="Calibri" panose="020F0502020204030204" pitchFamily="34" charset="0"/>
            </a:endParaRPr>
          </a:p>
        </p:txBody>
      </p:sp>
      <p:sp>
        <p:nvSpPr>
          <p:cNvPr id="14" name="Line 18"/>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0"/>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 name="Picture 21" descr="Vanderbil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extLst>
      <p:ext uri="{BB962C8B-B14F-4D97-AF65-F5344CB8AC3E}">
        <p14:creationId xmlns:p14="http://schemas.microsoft.com/office/powerpoint/2010/main" val="21150468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1000" y="1752600"/>
            <a:ext cx="8382000" cy="4343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12 October 2016</a:t>
            </a:r>
            <a:endParaRPr lang="en-US" dirty="0"/>
          </a:p>
        </p:txBody>
      </p:sp>
      <p:sp>
        <p:nvSpPr>
          <p:cNvPr id="8"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9"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41092041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a:prstGeom prst="rect">
            <a:avLst/>
          </a:prstGeom>
        </p:spPr>
        <p:txBody>
          <a:bodyPr/>
          <a:lstStyle/>
          <a:p>
            <a:r>
              <a:rPr lang="en-US" smtClean="0"/>
              <a:t>Click to edit Master title style</a:t>
            </a:r>
            <a:endParaRPr lang="en-US"/>
          </a:p>
        </p:txBody>
      </p:sp>
      <p:sp>
        <p:nvSpPr>
          <p:cNvPr id="6"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12 October 2016</a:t>
            </a:r>
            <a:endParaRPr lang="en-US" dirty="0"/>
          </a:p>
        </p:txBody>
      </p:sp>
      <p:sp>
        <p:nvSpPr>
          <p:cNvPr id="7"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8"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12887712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12 October 2016</a:t>
            </a:r>
            <a:endParaRPr lang="en-US" dirty="0"/>
          </a:p>
        </p:txBody>
      </p:sp>
      <p:sp>
        <p:nvSpPr>
          <p:cNvPr id="6"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7"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9202418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12 October 2016</a:t>
            </a:r>
            <a:endParaRPr lang="en-US" dirty="0"/>
          </a:p>
        </p:txBody>
      </p:sp>
      <p:sp>
        <p:nvSpPr>
          <p:cNvPr id="14"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15"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
        <p:nvSpPr>
          <p:cNvPr id="16"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7" name="Rectangle 17"/>
          <p:cNvSpPr>
            <a:spLocks noGrp="1" noChangeArrowheads="1"/>
          </p:cNvSpPr>
          <p:nvPr>
            <p:ph type="body" idx="1"/>
          </p:nvPr>
        </p:nvSpPr>
        <p:spPr bwMode="auto">
          <a:xfrm>
            <a:off x="381000" y="1693420"/>
            <a:ext cx="838200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8" name="Line 20"/>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24"/>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0" name="Picture 25" descr="Vanderbilt"/>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7"/>
          <p:cNvPicPr>
            <a:picLocks noChangeAspect="1" noChangeArrowheads="1"/>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3040063" y="6437313"/>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iming>
    <p:tnLst>
      <p:par>
        <p:cTn id="1" dur="indefinite" restart="never" nodeType="tmRoot"/>
      </p:par>
    </p:tnLst>
  </p:timing>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47.wmf"/><Relationship Id="rId4"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53.wmf"/><Relationship Id="rId5" Type="http://schemas.openxmlformats.org/officeDocument/2006/relationships/oleObject" Target="../embeddings/oleObject13.bin"/><Relationship Id="rId4" Type="http://schemas.openxmlformats.org/officeDocument/2006/relationships/image" Target="../media/image52.wmf"/></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4.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57.jpeg"/><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60.jpeg"/><Relationship Id="rId7" Type="http://schemas.openxmlformats.org/officeDocument/2006/relationships/image" Target="../media/image58.w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61.jpeg"/><Relationship Id="rId4" Type="http://schemas.openxmlformats.org/officeDocument/2006/relationships/image" Target="../media/image56.jpeg"/><Relationship Id="rId9" Type="http://schemas.openxmlformats.org/officeDocument/2006/relationships/image" Target="../media/image59.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65.jpeg"/><Relationship Id="rId7" Type="http://schemas.openxmlformats.org/officeDocument/2006/relationships/image" Target="../media/image62.w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oleObject" Target="../embeddings/oleObject17.bin"/><Relationship Id="rId11" Type="http://schemas.openxmlformats.org/officeDocument/2006/relationships/image" Target="../media/image64.wmf"/><Relationship Id="rId5" Type="http://schemas.openxmlformats.org/officeDocument/2006/relationships/image" Target="../media/image56.jpeg"/><Relationship Id="rId10" Type="http://schemas.openxmlformats.org/officeDocument/2006/relationships/oleObject" Target="../embeddings/oleObject19.bin"/><Relationship Id="rId4" Type="http://schemas.openxmlformats.org/officeDocument/2006/relationships/image" Target="../media/image66.jpeg"/><Relationship Id="rId9" Type="http://schemas.openxmlformats.org/officeDocument/2006/relationships/image" Target="../media/image63.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70.wmf"/><Relationship Id="rId3" Type="http://schemas.openxmlformats.org/officeDocument/2006/relationships/image" Target="../media/image72.jpeg"/><Relationship Id="rId7" Type="http://schemas.openxmlformats.org/officeDocument/2006/relationships/image" Target="../media/image67.wmf"/><Relationship Id="rId12"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20.bin"/><Relationship Id="rId11" Type="http://schemas.openxmlformats.org/officeDocument/2006/relationships/image" Target="../media/image69.wmf"/><Relationship Id="rId5" Type="http://schemas.openxmlformats.org/officeDocument/2006/relationships/image" Target="../media/image56.jpeg"/><Relationship Id="rId15" Type="http://schemas.openxmlformats.org/officeDocument/2006/relationships/image" Target="../media/image71.wmf"/><Relationship Id="rId10" Type="http://schemas.openxmlformats.org/officeDocument/2006/relationships/oleObject" Target="../embeddings/oleObject22.bin"/><Relationship Id="rId4" Type="http://schemas.openxmlformats.org/officeDocument/2006/relationships/image" Target="../media/image73.jpeg"/><Relationship Id="rId9" Type="http://schemas.openxmlformats.org/officeDocument/2006/relationships/image" Target="../media/image68.wmf"/><Relationship Id="rId14" Type="http://schemas.openxmlformats.org/officeDocument/2006/relationships/oleObject" Target="../embeddings/oleObject24.bin"/></Relationships>
</file>

<file path=ppt/slides/_rels/slide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5.bin"/><Relationship Id="rId4" Type="http://schemas.openxmlformats.org/officeDocument/2006/relationships/image" Target="../media/image8.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84.wmf"/><Relationship Id="rId4" Type="http://schemas.openxmlformats.org/officeDocument/2006/relationships/oleObject" Target="../embeddings/oleObject25.bin"/></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3.xml"/><Relationship Id="rId1" Type="http://schemas.openxmlformats.org/officeDocument/2006/relationships/vmlDrawing" Target="../drawings/vmlDrawing13.vml"/><Relationship Id="rId5" Type="http://schemas.openxmlformats.org/officeDocument/2006/relationships/image" Target="../media/image90.wmf"/><Relationship Id="rId4" Type="http://schemas.openxmlformats.org/officeDocument/2006/relationships/oleObject" Target="../embeddings/oleObject26.bin"/></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slideLayout" Target="../slideLayouts/slideLayout3.xml"/><Relationship Id="rId1" Type="http://schemas.openxmlformats.org/officeDocument/2006/relationships/vmlDrawing" Target="../drawings/vmlDrawing14.vml"/><Relationship Id="rId5" Type="http://schemas.openxmlformats.org/officeDocument/2006/relationships/image" Target="../media/image92.wmf"/><Relationship Id="rId4" Type="http://schemas.openxmlformats.org/officeDocument/2006/relationships/oleObject" Target="../embeddings/oleObject27.bin"/></Relationships>
</file>

<file path=ppt/slides/_rels/slide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slideLayout" Target="../slideLayouts/slideLayout3.xml"/><Relationship Id="rId1" Type="http://schemas.openxmlformats.org/officeDocument/2006/relationships/vmlDrawing" Target="../drawings/vmlDrawing15.vml"/><Relationship Id="rId5" Type="http://schemas.openxmlformats.org/officeDocument/2006/relationships/image" Target="../media/image94.wmf"/><Relationship Id="rId4" Type="http://schemas.openxmlformats.org/officeDocument/2006/relationships/oleObject" Target="../embeddings/oleObject28.bin"/></Relationships>
</file>

<file path=ppt/slides/_rels/slide5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3.xml"/><Relationship Id="rId1" Type="http://schemas.openxmlformats.org/officeDocument/2006/relationships/vmlDrawing" Target="../drawings/vmlDrawing16.vml"/><Relationship Id="rId5" Type="http://schemas.openxmlformats.org/officeDocument/2006/relationships/image" Target="../media/image96.w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slide" Target="slide47.xml"/><Relationship Id="rId7"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slide" Target="slide59.xml"/><Relationship Id="rId5" Type="http://schemas.openxmlformats.org/officeDocument/2006/relationships/slide" Target="slide51.xml"/><Relationship Id="rId10" Type="http://schemas.openxmlformats.org/officeDocument/2006/relationships/image" Target="../media/image17.wmf"/><Relationship Id="rId4" Type="http://schemas.openxmlformats.org/officeDocument/2006/relationships/slide" Target="slide49.xml"/><Relationship Id="rId9"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845826" y="2667000"/>
            <a:ext cx="7452361" cy="584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50000"/>
              </a:spcBef>
            </a:pPr>
            <a:r>
              <a:rPr lang="en-US" altLang="en-US" sz="3200" dirty="0">
                <a:latin typeface="Calibri" panose="020F0502020204030204" pitchFamily="34" charset="0"/>
              </a:rPr>
              <a:t>Lecture Notes: </a:t>
            </a:r>
            <a:r>
              <a:rPr lang="en-US" altLang="en-US" sz="3200" dirty="0" smtClean="0">
                <a:latin typeface="Calibri" panose="020F0502020204030204" pitchFamily="34" charset="0"/>
              </a:rPr>
              <a:t>Image Convolution </a:t>
            </a:r>
            <a:r>
              <a:rPr lang="en-US" altLang="en-US" sz="3200" dirty="0" smtClean="0">
                <a:latin typeface="Calibri" panose="020F0502020204030204" pitchFamily="34" charset="0"/>
                <a:sym typeface="Symbol" panose="05050102010706020507" pitchFamily="18" charset="2"/>
              </a:rPr>
              <a:t></a:t>
            </a:r>
            <a:r>
              <a:rPr lang="en-US" altLang="en-US" sz="3200" dirty="0" smtClean="0">
                <a:latin typeface="Calibri" panose="020F0502020204030204" pitchFamily="34" charset="0"/>
              </a:rPr>
              <a:t> </a:t>
            </a:r>
            <a:r>
              <a:rPr lang="en-US" altLang="en-US" sz="3200" dirty="0">
                <a:latin typeface="Calibri" panose="020F0502020204030204" pitchFamily="34" charset="0"/>
              </a:rPr>
              <a:t>Spatial </a:t>
            </a:r>
          </a:p>
        </p:txBody>
      </p:sp>
      <p:grpSp>
        <p:nvGrpSpPr>
          <p:cNvPr id="6147" name="Group 17"/>
          <p:cNvGrpSpPr>
            <a:grpSpLocks/>
          </p:cNvGrpSpPr>
          <p:nvPr/>
        </p:nvGrpSpPr>
        <p:grpSpPr bwMode="auto">
          <a:xfrm>
            <a:off x="533400" y="6369050"/>
            <a:ext cx="8305800" cy="336550"/>
            <a:chOff x="240" y="4012"/>
            <a:chExt cx="5232" cy="212"/>
          </a:xfrm>
        </p:grpSpPr>
        <p:sp>
          <p:nvSpPr>
            <p:cNvPr id="6148" name="Text Box 18"/>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2000">
                  <a:solidFill>
                    <a:schemeClr val="tx1"/>
                  </a:solidFill>
                  <a:latin typeface="Comic Sans MS" pitchFamily="66" charset="0"/>
                </a:defRPr>
              </a:lvl1pPr>
              <a:lvl2pPr marL="742950" indent="-285750" defTabSz="736600">
                <a:defRPr sz="2000">
                  <a:solidFill>
                    <a:schemeClr val="tx1"/>
                  </a:solidFill>
                  <a:latin typeface="Comic Sans MS" pitchFamily="66" charset="0"/>
                </a:defRPr>
              </a:lvl2pPr>
              <a:lvl3pPr marL="1143000" indent="-228600" defTabSz="736600">
                <a:defRPr sz="2000">
                  <a:solidFill>
                    <a:schemeClr val="tx1"/>
                  </a:solidFill>
                  <a:latin typeface="Comic Sans MS" pitchFamily="66" charset="0"/>
                </a:defRPr>
              </a:lvl3pPr>
              <a:lvl4pPr marL="1600200" indent="-228600" defTabSz="736600">
                <a:defRPr sz="2000">
                  <a:solidFill>
                    <a:schemeClr val="tx1"/>
                  </a:solidFill>
                  <a:latin typeface="Comic Sans MS" pitchFamily="66" charset="0"/>
                </a:defRPr>
              </a:lvl4pPr>
              <a:lvl5pPr marL="2057400" indent="-228600" defTabSz="736600">
                <a:defRPr sz="2000">
                  <a:solidFill>
                    <a:schemeClr val="tx1"/>
                  </a:solidFill>
                  <a:latin typeface="Comic Sans MS" pitchFamily="66" charset="0"/>
                </a:defRPr>
              </a:lvl5pPr>
              <a:lvl6pPr marL="2514600" indent="-228600" algn="ctr" defTabSz="736600" eaLnBrk="0" fontAlgn="base" hangingPunct="0">
                <a:spcBef>
                  <a:spcPct val="0"/>
                </a:spcBef>
                <a:spcAft>
                  <a:spcPct val="0"/>
                </a:spcAft>
                <a:defRPr sz="2000">
                  <a:solidFill>
                    <a:schemeClr val="tx1"/>
                  </a:solidFill>
                  <a:latin typeface="Comic Sans MS" pitchFamily="66" charset="0"/>
                </a:defRPr>
              </a:lvl6pPr>
              <a:lvl7pPr marL="2971800" indent="-228600" algn="ctr" defTabSz="736600" eaLnBrk="0" fontAlgn="base" hangingPunct="0">
                <a:spcBef>
                  <a:spcPct val="0"/>
                </a:spcBef>
                <a:spcAft>
                  <a:spcPct val="0"/>
                </a:spcAft>
                <a:defRPr sz="2000">
                  <a:solidFill>
                    <a:schemeClr val="tx1"/>
                  </a:solidFill>
                  <a:latin typeface="Comic Sans MS" pitchFamily="66" charset="0"/>
                </a:defRPr>
              </a:lvl7pPr>
              <a:lvl8pPr marL="3429000" indent="-228600" algn="ctr" defTabSz="736600" eaLnBrk="0" fontAlgn="base" hangingPunct="0">
                <a:spcBef>
                  <a:spcPct val="0"/>
                </a:spcBef>
                <a:spcAft>
                  <a:spcPct val="0"/>
                </a:spcAft>
                <a:defRPr sz="2000">
                  <a:solidFill>
                    <a:schemeClr val="tx1"/>
                  </a:solidFill>
                  <a:latin typeface="Comic Sans MS" pitchFamily="66" charset="0"/>
                </a:defRPr>
              </a:lvl8pPr>
              <a:lvl9pPr marL="3886200" indent="-228600" algn="ctr" defTabSz="736600" eaLnBrk="0" fontAlgn="base" hangingPunct="0">
                <a:spcBef>
                  <a:spcPct val="0"/>
                </a:spcBef>
                <a:spcAft>
                  <a:spcPct val="0"/>
                </a:spcAft>
                <a:defRPr sz="2000">
                  <a:solidFill>
                    <a:schemeClr val="tx1"/>
                  </a:solidFill>
                  <a:latin typeface="Comic Sans MS" pitchFamily="66" charset="0"/>
                </a:defRPr>
              </a:lvl9pPr>
            </a:lstStyle>
            <a:p>
              <a:pPr algn="l"/>
              <a:r>
                <a:rPr lang="en-US" altLang="en-US" sz="800">
                  <a:solidFill>
                    <a:schemeClr val="tx2"/>
                  </a:solidFill>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6149" name="Picture 19" descr="cc"/>
            <p:cNvPicPr>
              <a:picLocks noChangeAspect="1" noChangeArrowheads="1"/>
            </p:cNvPicPr>
            <p:nvPr/>
          </p:nvPicPr>
          <p:blipFill>
            <a:blip r:embed="rId3"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1026"/>
          <p:cNvSpPr>
            <a:spLocks noGrp="1" noChangeArrowheads="1"/>
          </p:cNvSpPr>
          <p:nvPr>
            <p:ph type="title"/>
          </p:nvPr>
        </p:nvSpPr>
        <p:spPr>
          <a:xfrm>
            <a:off x="1760538" y="1143000"/>
            <a:ext cx="5622925" cy="565150"/>
          </a:xfrm>
        </p:spPr>
        <p:txBody>
          <a:bodyPr wrap="none">
            <a:spAutoFit/>
          </a:bodyPr>
          <a:lstStyle/>
          <a:p>
            <a:pPr algn="ctr"/>
            <a:r>
              <a:rPr lang="en-US" altLang="en-US" sz="3100" smtClean="0"/>
              <a:t>Moving-Window Transformations</a:t>
            </a:r>
          </a:p>
        </p:txBody>
      </p:sp>
      <p:pic>
        <p:nvPicPr>
          <p:cNvPr id="9224" name="Picture 1027" descr="NBF-01"/>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a:stretch>
            <a:fillRect/>
          </a:stretch>
        </p:blipFill>
        <p:spPr bwMode="auto">
          <a:xfrm>
            <a:off x="1704975" y="1992313"/>
            <a:ext cx="5267325"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Text Box 1028"/>
          <p:cNvSpPr txBox="1">
            <a:spLocks noChangeArrowheads="1"/>
          </p:cNvSpPr>
          <p:nvPr/>
        </p:nvSpPr>
        <p:spPr bwMode="auto">
          <a:xfrm>
            <a:off x="495300" y="2889250"/>
            <a:ext cx="1295400" cy="2133600"/>
          </a:xfrm>
          <a:prstGeom prst="rect">
            <a:avLst/>
          </a:prstGeom>
          <a:solidFill>
            <a:srgbClr val="FFFFCC"/>
          </a:solidFill>
          <a:ln w="9525">
            <a:noFill/>
            <a:miter lim="800000"/>
            <a:headEnd/>
            <a:tailEnd/>
          </a:ln>
          <a:effectLst>
            <a:outerShdw blurRad="63500" dist="107763" dir="8100000" algn="ctr" rotWithShape="0">
              <a:srgbClr val="000000">
                <a:alpha val="43137"/>
              </a:srgbClr>
            </a:outerShdw>
          </a:effectLst>
        </p:spPr>
        <p:txBody>
          <a:bodyPr lIns="91429" tIns="45714" rIns="91429" bIns="45714"/>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50000"/>
              </a:spcBef>
            </a:pPr>
            <a:r>
              <a:rPr lang="en-US" altLang="en-US" sz="1800" dirty="0">
                <a:solidFill>
                  <a:schemeClr val="tx2"/>
                </a:solidFill>
              </a:rPr>
              <a:t>Neutral Buoyancy Facility at NASA Johnson Space Center</a:t>
            </a:r>
          </a:p>
        </p:txBody>
      </p:sp>
      <p:sp>
        <p:nvSpPr>
          <p:cNvPr id="9226" name="Text Box 1029"/>
          <p:cNvSpPr txBox="1">
            <a:spLocks noChangeArrowheads="1"/>
          </p:cNvSpPr>
          <p:nvPr/>
        </p:nvSpPr>
        <p:spPr bwMode="auto">
          <a:xfrm>
            <a:off x="6896100" y="3148013"/>
            <a:ext cx="1752600" cy="1616075"/>
          </a:xfrm>
          <a:prstGeom prst="rect">
            <a:avLst/>
          </a:prstGeom>
          <a:solidFill>
            <a:srgbClr val="FFFFCC"/>
          </a:solidFill>
          <a:ln>
            <a:noFill/>
          </a:ln>
          <a:effectLst>
            <a:outerShdw blurRad="63500" dist="107763" dir="8100000" algn="ctr" rotWithShape="0">
              <a:srgbClr val="000000">
                <a:alpha val="43137"/>
              </a:srgb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dirty="0"/>
              <a:t>We’ll take a section of this image to demonstrate the </a:t>
            </a:r>
            <a:r>
              <a:rPr lang="en-US" altLang="en-US" dirty="0" smtClean="0"/>
              <a:t>MWT.</a:t>
            </a:r>
            <a:endParaRPr lang="en-US" altLang="en-US" dirty="0"/>
          </a:p>
        </p:txBody>
      </p:sp>
      <p:sp>
        <p:nvSpPr>
          <p:cNvPr id="9223" name="Text Box 1031"/>
          <p:cNvSpPr txBox="1">
            <a:spLocks noChangeArrowheads="1"/>
          </p:cNvSpPr>
          <p:nvPr/>
        </p:nvSpPr>
        <p:spPr bwMode="auto">
          <a:xfrm>
            <a:off x="5518150" y="5967413"/>
            <a:ext cx="15255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000">
                <a:latin typeface="Times New Roman" pitchFamily="18" charset="0"/>
              </a:rPr>
              <a:t>photo: R.A.Peters II, 1999</a:t>
            </a: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26"/>
          <p:cNvSpPr>
            <a:spLocks noGrp="1" noChangeArrowheads="1"/>
          </p:cNvSpPr>
          <p:nvPr>
            <p:ph type="title"/>
          </p:nvPr>
        </p:nvSpPr>
        <p:spPr>
          <a:xfrm>
            <a:off x="1760538" y="1143000"/>
            <a:ext cx="5622925" cy="565150"/>
          </a:xfrm>
        </p:spPr>
        <p:txBody>
          <a:bodyPr wrap="none">
            <a:spAutoFit/>
          </a:bodyPr>
          <a:lstStyle/>
          <a:p>
            <a:pPr algn="ctr"/>
            <a:r>
              <a:rPr lang="en-US" altLang="en-US" sz="3100" smtClean="0"/>
              <a:t>Moving-Window Transformations</a:t>
            </a:r>
          </a:p>
        </p:txBody>
      </p:sp>
      <p:pic>
        <p:nvPicPr>
          <p:cNvPr id="10246" name="Picture 1028" descr="NBF-02"/>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l="34723"/>
          <a:stretch>
            <a:fillRect/>
          </a:stretch>
        </p:blipFill>
        <p:spPr bwMode="auto">
          <a:xfrm>
            <a:off x="990600" y="1981200"/>
            <a:ext cx="3438525"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Rectangle 1029"/>
          <p:cNvSpPr>
            <a:spLocks noChangeArrowheads="1"/>
          </p:cNvSpPr>
          <p:nvPr/>
        </p:nvSpPr>
        <p:spPr bwMode="auto">
          <a:xfrm>
            <a:off x="2058988" y="2994025"/>
            <a:ext cx="603250" cy="60483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pic>
        <p:nvPicPr>
          <p:cNvPr id="10248" name="Picture 1030" descr="NBF-03"/>
          <p:cNvPicPr>
            <a:picLocks noChangeAspect="1" noChangeArrowheads="1"/>
          </p:cNvPicPr>
          <p:nvPr/>
        </p:nvPicPr>
        <p:blipFill>
          <a:blip r:embed="rId3">
            <a:lum bright="-10000" contrast="10000"/>
            <a:extLst>
              <a:ext uri="{28A0092B-C50C-407E-A947-70E740481C1C}">
                <a14:useLocalDpi xmlns:a14="http://schemas.microsoft.com/office/drawing/2010/main" val="0"/>
              </a:ext>
            </a:extLst>
          </a:blip>
          <a:srcRect/>
          <a:stretch>
            <a:fillRect/>
          </a:stretch>
        </p:blipFill>
        <p:spPr bwMode="auto">
          <a:xfrm>
            <a:off x="5029200" y="1981200"/>
            <a:ext cx="3121025"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1031"/>
          <p:cNvSpPr>
            <a:spLocks noChangeArrowheads="1"/>
          </p:cNvSpPr>
          <p:nvPr/>
        </p:nvSpPr>
        <p:spPr bwMode="auto">
          <a:xfrm>
            <a:off x="5029200" y="1981200"/>
            <a:ext cx="3124200" cy="31242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10250" name="Line 1032"/>
          <p:cNvSpPr>
            <a:spLocks noChangeShapeType="1"/>
          </p:cNvSpPr>
          <p:nvPr/>
        </p:nvSpPr>
        <p:spPr bwMode="auto">
          <a:xfrm flipV="1">
            <a:off x="2060575" y="1981200"/>
            <a:ext cx="2965450" cy="10255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1" name="Line 1033"/>
          <p:cNvSpPr>
            <a:spLocks noChangeShapeType="1"/>
          </p:cNvSpPr>
          <p:nvPr/>
        </p:nvSpPr>
        <p:spPr bwMode="auto">
          <a:xfrm>
            <a:off x="2063750" y="3594100"/>
            <a:ext cx="2965450" cy="15113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2" name="Text Box 1034"/>
          <p:cNvSpPr txBox="1">
            <a:spLocks noChangeArrowheads="1"/>
          </p:cNvSpPr>
          <p:nvPr/>
        </p:nvSpPr>
        <p:spPr bwMode="auto">
          <a:xfrm>
            <a:off x="4800601" y="5388535"/>
            <a:ext cx="3511550" cy="469900"/>
          </a:xfrm>
          <a:prstGeom prst="rect">
            <a:avLst/>
          </a:prstGeom>
          <a:solidFill>
            <a:srgbClr val="FFFFCC"/>
          </a:solidFill>
          <a:ln w="9525">
            <a:noFill/>
            <a:miter lim="800000"/>
            <a:headEnd/>
            <a:tailEnd/>
          </a:ln>
          <a:effectLst>
            <a:outerShdw blurRad="63500" dist="107763" dir="8100000" algn="ctr" rotWithShape="0">
              <a:schemeClr val="tx1">
                <a:alpha val="50000"/>
              </a:schemeClr>
            </a:outerShdw>
          </a:effectLst>
        </p:spPr>
        <p:txBody>
          <a:bodyPr lIns="91429" tIns="45714" rIns="91429" bIns="45714"/>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50000"/>
              </a:spcBef>
            </a:pPr>
            <a:r>
              <a:rPr lang="en-US" altLang="en-US" sz="2400" dirty="0" smtClean="0">
                <a:solidFill>
                  <a:schemeClr val="tx2"/>
                </a:solidFill>
              </a:rPr>
              <a:t>Operate </a:t>
            </a:r>
            <a:r>
              <a:rPr lang="en-US" altLang="en-US" sz="2400" dirty="0">
                <a:solidFill>
                  <a:schemeClr val="tx2"/>
                </a:solidFill>
              </a:rPr>
              <a:t>on this </a:t>
            </a:r>
            <a:r>
              <a:rPr lang="en-US" altLang="en-US" sz="2400" dirty="0" smtClean="0">
                <a:solidFill>
                  <a:schemeClr val="tx2"/>
                </a:solidFill>
              </a:rPr>
              <a:t>region.</a:t>
            </a:r>
            <a:endParaRPr lang="en-US" altLang="en-US" sz="2400" dirty="0">
              <a:solidFill>
                <a:schemeClr val="tx2"/>
              </a:solidFill>
              <a:latin typeface="Calibri" panose="020F0502020204030204" pitchFamily="34" charset="0"/>
            </a:endParaRP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2" descr="NBF-04"/>
          <p:cNvPicPr>
            <a:picLocks noChangeAspect="1" noChangeArrowheads="1"/>
          </p:cNvPicPr>
          <p:nvPr/>
        </p:nvPicPr>
        <p:blipFill>
          <a:blip r:embed="rId2">
            <a:lum bright="-12000" contrast="6000"/>
            <a:extLst>
              <a:ext uri="{28A0092B-C50C-407E-A947-70E740481C1C}">
                <a14:useLocalDpi xmlns:a14="http://schemas.microsoft.com/office/drawing/2010/main" val="0"/>
              </a:ext>
            </a:extLst>
          </a:blip>
          <a:srcRect/>
          <a:stretch>
            <a:fillRect/>
          </a:stretch>
        </p:blipFill>
        <p:spPr bwMode="auto">
          <a:xfrm>
            <a:off x="5029200" y="1981200"/>
            <a:ext cx="3121025"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3"/>
          <p:cNvSpPr>
            <a:spLocks noGrp="1" noChangeArrowheads="1"/>
          </p:cNvSpPr>
          <p:nvPr>
            <p:ph type="title"/>
          </p:nvPr>
        </p:nvSpPr>
        <p:spPr>
          <a:xfrm>
            <a:off x="1760538" y="1143000"/>
            <a:ext cx="5622925" cy="565150"/>
          </a:xfrm>
        </p:spPr>
        <p:txBody>
          <a:bodyPr wrap="none">
            <a:spAutoFit/>
          </a:bodyPr>
          <a:lstStyle/>
          <a:p>
            <a:pPr algn="ctr"/>
            <a:r>
              <a:rPr lang="en-US" altLang="en-US" sz="3100" smtClean="0"/>
              <a:t>Moving-Window Transformations</a:t>
            </a:r>
          </a:p>
        </p:txBody>
      </p:sp>
      <p:pic>
        <p:nvPicPr>
          <p:cNvPr id="11271" name="Picture 4" descr="NBF-02"/>
          <p:cNvPicPr>
            <a:picLocks noChangeAspect="1" noChangeArrowheads="1"/>
          </p:cNvPicPr>
          <p:nvPr/>
        </p:nvPicPr>
        <p:blipFill>
          <a:blip r:embed="rId3">
            <a:lum bright="-12000" contrast="6000"/>
            <a:extLst>
              <a:ext uri="{28A0092B-C50C-407E-A947-70E740481C1C}">
                <a14:useLocalDpi xmlns:a14="http://schemas.microsoft.com/office/drawing/2010/main" val="0"/>
              </a:ext>
            </a:extLst>
          </a:blip>
          <a:srcRect l="34723"/>
          <a:stretch>
            <a:fillRect/>
          </a:stretch>
        </p:blipFill>
        <p:spPr bwMode="auto">
          <a:xfrm>
            <a:off x="990600" y="1981200"/>
            <a:ext cx="3438525"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Rectangle 5"/>
          <p:cNvSpPr>
            <a:spLocks noChangeArrowheads="1"/>
          </p:cNvSpPr>
          <p:nvPr/>
        </p:nvSpPr>
        <p:spPr bwMode="auto">
          <a:xfrm>
            <a:off x="2058988" y="2994025"/>
            <a:ext cx="603250" cy="60483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11273" name="Rectangle 6"/>
          <p:cNvSpPr>
            <a:spLocks noChangeArrowheads="1"/>
          </p:cNvSpPr>
          <p:nvPr/>
        </p:nvSpPr>
        <p:spPr bwMode="auto">
          <a:xfrm>
            <a:off x="5029200" y="1981200"/>
            <a:ext cx="3124200" cy="31242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11274" name="Line 7"/>
          <p:cNvSpPr>
            <a:spLocks noChangeShapeType="1"/>
          </p:cNvSpPr>
          <p:nvPr/>
        </p:nvSpPr>
        <p:spPr bwMode="auto">
          <a:xfrm flipV="1">
            <a:off x="2060575" y="1981200"/>
            <a:ext cx="2965450" cy="10255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5" name="Line 8"/>
          <p:cNvSpPr>
            <a:spLocks noChangeShapeType="1"/>
          </p:cNvSpPr>
          <p:nvPr/>
        </p:nvSpPr>
        <p:spPr bwMode="auto">
          <a:xfrm>
            <a:off x="2063750" y="3594100"/>
            <a:ext cx="2965450" cy="15113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6" name="Text Box 9"/>
          <p:cNvSpPr txBox="1">
            <a:spLocks noChangeArrowheads="1"/>
          </p:cNvSpPr>
          <p:nvPr/>
        </p:nvSpPr>
        <p:spPr bwMode="auto">
          <a:xfrm>
            <a:off x="5256212" y="5410200"/>
            <a:ext cx="2744787" cy="457200"/>
          </a:xfrm>
          <a:prstGeom prst="rect">
            <a:avLst/>
          </a:prstGeom>
          <a:solidFill>
            <a:srgbClr val="FFFFCC"/>
          </a:solidFill>
          <a:ln w="9525">
            <a:noFill/>
            <a:miter lim="800000"/>
            <a:headEnd/>
            <a:tailEnd/>
          </a:ln>
          <a:effectLst>
            <a:outerShdw blurRad="63500" dist="107763" dir="8100000" algn="ctr" rotWithShape="0">
              <a:schemeClr val="tx1">
                <a:alpha val="50000"/>
              </a:schemeClr>
            </a:outerShdw>
          </a:effectLst>
        </p:spPr>
        <p:txBody>
          <a:bodyPr lIns="91429" tIns="45714" rIns="91429" bIns="45714"/>
          <a:lstStyle>
            <a:defPPr>
              <a:defRPr lang="en-US"/>
            </a:defPPr>
            <a:lvl1pPr algn="l">
              <a:spcBef>
                <a:spcPct val="50000"/>
              </a:spcBef>
              <a:defRPr sz="2400">
                <a:solidFill>
                  <a:schemeClr val="tx2"/>
                </a:solidFill>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smtClean="0"/>
              <a:t>Apply </a:t>
            </a:r>
            <a:r>
              <a:rPr lang="en-US" altLang="en-US" dirty="0"/>
              <a:t>a pixel </a:t>
            </a:r>
            <a:r>
              <a:rPr lang="en-US" altLang="en-US" dirty="0" smtClean="0"/>
              <a:t>grid.</a:t>
            </a:r>
            <a:endParaRPr lang="en-US" altLang="en-US" dirty="0"/>
          </a:p>
        </p:txBody>
      </p:sp>
      <p:sp>
        <p:nvSpPr>
          <p:cNvPr id="11277" name="Text Box 10"/>
          <p:cNvSpPr txBox="1">
            <a:spLocks noChangeArrowheads="1"/>
          </p:cNvSpPr>
          <p:nvPr/>
        </p:nvSpPr>
        <p:spPr bwMode="auto">
          <a:xfrm>
            <a:off x="1828800" y="152400"/>
            <a:ext cx="2514600" cy="590550"/>
          </a:xfrm>
          <a:prstGeom prst="rect">
            <a:avLst/>
          </a:prstGeom>
          <a:solidFill>
            <a:srgbClr val="FFFFCC"/>
          </a:solidFill>
          <a:ln w="9525">
            <a:noFill/>
            <a:miter lim="800000"/>
            <a:headEnd/>
            <a:tailEnd/>
          </a:ln>
          <a:effectLst>
            <a:outerShdw blurRad="63500" dist="107763" dir="8100000" algn="ctr" rotWithShape="0">
              <a:schemeClr val="tx2">
                <a:alpha val="50000"/>
              </a:schemeClr>
            </a:outerShdw>
          </a:effec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600" dirty="0"/>
              <a:t>Pixelize the section to better see the effects. </a:t>
            </a: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3" name="Picture 2" descr="NBF-05"/>
          <p:cNvPicPr>
            <a:picLocks noChangeAspect="1" noChangeArrowheads="1"/>
          </p:cNvPicPr>
          <p:nvPr/>
        </p:nvPicPr>
        <p:blipFill>
          <a:blip r:embed="rId2">
            <a:lum bright="-18000" contrast="6000"/>
            <a:extLst>
              <a:ext uri="{28A0092B-C50C-407E-A947-70E740481C1C}">
                <a14:useLocalDpi xmlns:a14="http://schemas.microsoft.com/office/drawing/2010/main" val="0"/>
              </a:ext>
            </a:extLst>
          </a:blip>
          <a:srcRect/>
          <a:stretch>
            <a:fillRect/>
          </a:stretch>
        </p:blipFill>
        <p:spPr bwMode="auto">
          <a:xfrm>
            <a:off x="5029200" y="1981200"/>
            <a:ext cx="3121025"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Rectangle 3"/>
          <p:cNvSpPr>
            <a:spLocks noGrp="1" noChangeArrowheads="1"/>
          </p:cNvSpPr>
          <p:nvPr>
            <p:ph type="title"/>
          </p:nvPr>
        </p:nvSpPr>
        <p:spPr>
          <a:xfrm>
            <a:off x="1760538" y="1143000"/>
            <a:ext cx="5622925" cy="565150"/>
          </a:xfrm>
        </p:spPr>
        <p:txBody>
          <a:bodyPr wrap="none">
            <a:spAutoFit/>
          </a:bodyPr>
          <a:lstStyle/>
          <a:p>
            <a:pPr algn="ctr"/>
            <a:r>
              <a:rPr lang="en-US" altLang="en-US" sz="3100" smtClean="0"/>
              <a:t>Moving-Window Transformations</a:t>
            </a:r>
          </a:p>
        </p:txBody>
      </p:sp>
      <p:pic>
        <p:nvPicPr>
          <p:cNvPr id="12295" name="Picture 4" descr="NBF-02"/>
          <p:cNvPicPr>
            <a:picLocks noChangeAspect="1" noChangeArrowheads="1"/>
          </p:cNvPicPr>
          <p:nvPr/>
        </p:nvPicPr>
        <p:blipFill>
          <a:blip r:embed="rId3">
            <a:lum bright="-12000" contrast="6000"/>
            <a:extLst>
              <a:ext uri="{28A0092B-C50C-407E-A947-70E740481C1C}">
                <a14:useLocalDpi xmlns:a14="http://schemas.microsoft.com/office/drawing/2010/main" val="0"/>
              </a:ext>
            </a:extLst>
          </a:blip>
          <a:srcRect l="34723"/>
          <a:stretch>
            <a:fillRect/>
          </a:stretch>
        </p:blipFill>
        <p:spPr bwMode="auto">
          <a:xfrm>
            <a:off x="990600" y="1981200"/>
            <a:ext cx="3438525"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5"/>
          <p:cNvSpPr>
            <a:spLocks noChangeArrowheads="1"/>
          </p:cNvSpPr>
          <p:nvPr/>
        </p:nvSpPr>
        <p:spPr bwMode="auto">
          <a:xfrm>
            <a:off x="2058988" y="2994025"/>
            <a:ext cx="603250" cy="60483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12297" name="Rectangle 6"/>
          <p:cNvSpPr>
            <a:spLocks noChangeArrowheads="1"/>
          </p:cNvSpPr>
          <p:nvPr/>
        </p:nvSpPr>
        <p:spPr bwMode="auto">
          <a:xfrm>
            <a:off x="5029200" y="1981200"/>
            <a:ext cx="3124200" cy="31242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12298" name="Line 7"/>
          <p:cNvSpPr>
            <a:spLocks noChangeShapeType="1"/>
          </p:cNvSpPr>
          <p:nvPr/>
        </p:nvSpPr>
        <p:spPr bwMode="auto">
          <a:xfrm flipV="1">
            <a:off x="2060575" y="1981200"/>
            <a:ext cx="2965450" cy="10255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9" name="Line 8"/>
          <p:cNvSpPr>
            <a:spLocks noChangeShapeType="1"/>
          </p:cNvSpPr>
          <p:nvPr/>
        </p:nvSpPr>
        <p:spPr bwMode="auto">
          <a:xfrm>
            <a:off x="2063750" y="3594100"/>
            <a:ext cx="2965450" cy="15113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0" name="Text Box 9"/>
          <p:cNvSpPr txBox="1">
            <a:spLocks noChangeArrowheads="1"/>
          </p:cNvSpPr>
          <p:nvPr/>
        </p:nvSpPr>
        <p:spPr bwMode="auto">
          <a:xfrm>
            <a:off x="5257800" y="5181600"/>
            <a:ext cx="2744788" cy="838200"/>
          </a:xfrm>
          <a:prstGeom prst="rect">
            <a:avLst/>
          </a:prstGeom>
          <a:solidFill>
            <a:srgbClr val="FFFFCC"/>
          </a:solidFill>
          <a:ln w="9525">
            <a:noFill/>
            <a:miter lim="800000"/>
            <a:headEnd/>
            <a:tailEnd/>
          </a:ln>
          <a:effectLst>
            <a:outerShdw blurRad="63500" dist="107763" dir="8100000" algn="ctr" rotWithShape="0">
              <a:schemeClr val="tx1">
                <a:alpha val="50000"/>
              </a:schemeClr>
            </a:outerShdw>
          </a:effectLst>
        </p:spPr>
        <p:txBody>
          <a:bodyPr lIns="91429" tIns="45714" rIns="91429" bIns="45714"/>
          <a:lstStyle>
            <a:defPPr>
              <a:defRPr lang="en-US"/>
            </a:defPPr>
            <a:lvl1pPr algn="l">
              <a:spcBef>
                <a:spcPct val="50000"/>
              </a:spcBef>
              <a:defRPr sz="2400">
                <a:solidFill>
                  <a:schemeClr val="tx2"/>
                </a:solidFill>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smtClean="0"/>
              <a:t>Sample </a:t>
            </a:r>
            <a:r>
              <a:rPr lang="en-US" altLang="en-US" dirty="0"/>
              <a:t>(average in the squares).</a:t>
            </a:r>
          </a:p>
        </p:txBody>
      </p:sp>
      <p:sp>
        <p:nvSpPr>
          <p:cNvPr id="12301" name="Text Box 10"/>
          <p:cNvSpPr txBox="1">
            <a:spLocks noChangeArrowheads="1"/>
          </p:cNvSpPr>
          <p:nvPr/>
        </p:nvSpPr>
        <p:spPr bwMode="auto">
          <a:xfrm>
            <a:off x="1828800" y="152400"/>
            <a:ext cx="2514600" cy="590550"/>
          </a:xfrm>
          <a:prstGeom prst="rect">
            <a:avLst/>
          </a:prstGeom>
          <a:solidFill>
            <a:srgbClr val="FFFFCC"/>
          </a:solidFill>
          <a:ln w="9525">
            <a:noFill/>
            <a:miter lim="800000"/>
            <a:headEnd/>
            <a:tailEnd/>
          </a:ln>
          <a:effectLst>
            <a:outerShdw blurRad="63500" dist="107763" dir="8100000" algn="ctr" rotWithShape="0">
              <a:schemeClr val="tx2">
                <a:alpha val="50000"/>
              </a:schemeClr>
            </a:outerShdw>
          </a:effectLst>
        </p:spPr>
        <p:txBody>
          <a:bodyPr>
            <a:spAutoFit/>
          </a:bodyPr>
          <a:lstStyle>
            <a:defPPr>
              <a:defRPr lang="en-US"/>
            </a:defPPr>
            <a:lvl1pPr algn="l">
              <a:defRPr sz="16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Pixelize the section to better see the effects. </a:t>
            </a: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a:xfrm>
            <a:off x="1760538" y="1143000"/>
            <a:ext cx="5622925" cy="565150"/>
          </a:xfrm>
        </p:spPr>
        <p:txBody>
          <a:bodyPr wrap="none">
            <a:spAutoFit/>
          </a:bodyPr>
          <a:lstStyle/>
          <a:p>
            <a:pPr algn="ctr"/>
            <a:r>
              <a:rPr lang="en-US" altLang="en-US" sz="3100" smtClean="0"/>
              <a:t>Moving-Window Transformations</a:t>
            </a:r>
          </a:p>
        </p:txBody>
      </p:sp>
      <p:pic>
        <p:nvPicPr>
          <p:cNvPr id="13318" name="Picture 4" descr="NBF-05"/>
          <p:cNvPicPr>
            <a:picLocks noChangeAspect="1" noChangeArrowheads="1"/>
          </p:cNvPicPr>
          <p:nvPr/>
        </p:nvPicPr>
        <p:blipFill>
          <a:blip r:embed="rId2">
            <a:lum bright="-18000" contrast="6000"/>
            <a:extLst>
              <a:ext uri="{28A0092B-C50C-407E-A947-70E740481C1C}">
                <a14:useLocalDpi xmlns:a14="http://schemas.microsoft.com/office/drawing/2010/main" val="0"/>
              </a:ext>
            </a:extLst>
          </a:blip>
          <a:srcRect/>
          <a:stretch>
            <a:fillRect/>
          </a:stretch>
        </p:blipFill>
        <p:spPr bwMode="auto">
          <a:xfrm>
            <a:off x="1101725" y="2279650"/>
            <a:ext cx="3121025"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5" descr="MWT-01"/>
          <p:cNvPicPr>
            <a:picLocks noChangeAspect="1" noChangeArrowheads="1"/>
          </p:cNvPicPr>
          <p:nvPr/>
        </p:nvPicPr>
        <p:blipFill>
          <a:blip r:embed="rId3">
            <a:lum bright="-18000" contrast="6000"/>
            <a:extLst>
              <a:ext uri="{28A0092B-C50C-407E-A947-70E740481C1C}">
                <a14:useLocalDpi xmlns:a14="http://schemas.microsoft.com/office/drawing/2010/main" val="0"/>
              </a:ext>
            </a:extLst>
          </a:blip>
          <a:srcRect/>
          <a:stretch>
            <a:fillRect/>
          </a:stretch>
        </p:blipFill>
        <p:spPr bwMode="auto">
          <a:xfrm>
            <a:off x="4530725" y="2051050"/>
            <a:ext cx="351155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Text Box 6"/>
          <p:cNvSpPr txBox="1">
            <a:spLocks noChangeArrowheads="1"/>
          </p:cNvSpPr>
          <p:nvPr/>
        </p:nvSpPr>
        <p:spPr bwMode="auto">
          <a:xfrm>
            <a:off x="457200" y="4267200"/>
            <a:ext cx="1905000" cy="1562100"/>
          </a:xfrm>
          <a:prstGeom prst="rect">
            <a:avLst/>
          </a:prstGeom>
          <a:solidFill>
            <a:srgbClr val="FFFFCC"/>
          </a:solidFill>
          <a:ln w="9525">
            <a:noFill/>
            <a:miter lim="800000"/>
            <a:headEnd/>
            <a:tailEnd/>
          </a:ln>
          <a:effectLst>
            <a:outerShdw blurRad="63500" dist="107763" dir="8100000" algn="ctr" rotWithShape="0">
              <a:schemeClr val="tx1">
                <a:alpha val="50000"/>
              </a:schemeClr>
            </a:outerShdw>
          </a:effectLst>
        </p:spPr>
        <p:txBody>
          <a:bodyPr lIns="91429" tIns="45714" rIns="91429" bIns="45714"/>
          <a:lstStyle>
            <a:defPPr>
              <a:defRPr lang="en-US"/>
            </a:defPPr>
            <a:lvl1pPr algn="l">
              <a:spcBef>
                <a:spcPct val="50000"/>
              </a:spcBef>
              <a:defRPr sz="2400">
                <a:solidFill>
                  <a:schemeClr val="tx2"/>
                </a:solidFill>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smtClean="0"/>
              <a:t>Let’s put </a:t>
            </a:r>
            <a:r>
              <a:rPr lang="en-US" altLang="en-US" dirty="0"/>
              <a:t>some perspective on </a:t>
            </a:r>
            <a:r>
              <a:rPr lang="en-US" altLang="en-US" dirty="0" smtClean="0"/>
              <a:t>this.</a:t>
            </a:r>
            <a:endParaRPr lang="en-US" altLang="en-US" dirty="0"/>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9" descr="MWT-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7400"/>
            <a:ext cx="351155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3" descr="MWT-01"/>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758825" y="2057400"/>
            <a:ext cx="351155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Rectangle 5"/>
          <p:cNvSpPr>
            <a:spLocks noGrp="1" noChangeArrowheads="1"/>
          </p:cNvSpPr>
          <p:nvPr>
            <p:ph type="title"/>
          </p:nvPr>
        </p:nvSpPr>
        <p:spPr>
          <a:xfrm>
            <a:off x="1760538" y="1143000"/>
            <a:ext cx="5622925" cy="565150"/>
          </a:xfrm>
        </p:spPr>
        <p:txBody>
          <a:bodyPr wrap="none">
            <a:spAutoFit/>
          </a:bodyPr>
          <a:lstStyle/>
          <a:p>
            <a:pPr algn="ctr"/>
            <a:r>
              <a:rPr lang="en-US" altLang="en-US" sz="3100" smtClean="0"/>
              <a:t>Moving-Window Transformations</a:t>
            </a:r>
          </a:p>
        </p:txBody>
      </p:sp>
      <p:sp>
        <p:nvSpPr>
          <p:cNvPr id="14345" name="Oval 7"/>
          <p:cNvSpPr>
            <a:spLocks noChangeArrowheads="1"/>
          </p:cNvSpPr>
          <p:nvPr/>
        </p:nvSpPr>
        <p:spPr bwMode="auto">
          <a:xfrm>
            <a:off x="6019800" y="2286000"/>
            <a:ext cx="1219200" cy="1447800"/>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cxnSp>
        <p:nvCxnSpPr>
          <p:cNvPr id="14346" name="AutoShape 8"/>
          <p:cNvCxnSpPr>
            <a:cxnSpLocks noChangeShapeType="1"/>
          </p:cNvCxnSpPr>
          <p:nvPr/>
        </p:nvCxnSpPr>
        <p:spPr bwMode="auto">
          <a:xfrm flipH="1">
            <a:off x="4267200" y="3352800"/>
            <a:ext cx="1789113" cy="1957388"/>
          </a:xfrm>
          <a:prstGeom prst="straightConnector1">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44" name="Text Box 6"/>
          <p:cNvSpPr txBox="1">
            <a:spLocks noChangeArrowheads="1"/>
          </p:cNvSpPr>
          <p:nvPr/>
        </p:nvSpPr>
        <p:spPr bwMode="auto">
          <a:xfrm>
            <a:off x="2743200" y="5257800"/>
            <a:ext cx="3657600" cy="831850"/>
          </a:xfrm>
          <a:prstGeom prst="rect">
            <a:avLst/>
          </a:prstGeom>
          <a:solidFill>
            <a:srgbClr val="FFFFCC"/>
          </a:solidFill>
          <a:ln w="9525">
            <a:noFill/>
            <a:miter lim="800000"/>
            <a:headEnd/>
            <a:tailEnd/>
          </a:ln>
          <a:effectLst>
            <a:outerShdw blurRad="63500" dist="107763" dir="8100000" algn="ctr" rotWithShape="0">
              <a:schemeClr val="tx1">
                <a:alpha val="50000"/>
              </a:schemeClr>
            </a:outerShdw>
          </a:effectLst>
        </p:spPr>
        <p:txBody>
          <a:bodyPr lIns="91429" tIns="45714" rIns="91429" bIns="45714"/>
          <a:lstStyle>
            <a:defPPr>
              <a:defRPr lang="en-US"/>
            </a:defPPr>
            <a:lvl1pPr algn="l">
              <a:spcBef>
                <a:spcPct val="50000"/>
              </a:spcBef>
              <a:defRPr sz="2400">
                <a:solidFill>
                  <a:schemeClr val="tx2"/>
                </a:solidFill>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smtClean="0"/>
              <a:t>A </a:t>
            </a:r>
            <a:r>
              <a:rPr lang="en-US" altLang="en-US" dirty="0"/>
              <a:t>neighborhood defined by a weight matrix</a:t>
            </a: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1033" descr="MWT-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975" y="1866900"/>
            <a:ext cx="351155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032" descr="MW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865313"/>
            <a:ext cx="351155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1026"/>
          <p:cNvSpPr>
            <a:spLocks noGrp="1" noChangeArrowheads="1"/>
          </p:cNvSpPr>
          <p:nvPr>
            <p:ph type="title"/>
          </p:nvPr>
        </p:nvSpPr>
        <p:spPr>
          <a:xfrm>
            <a:off x="1760538" y="1143000"/>
            <a:ext cx="5622925" cy="565150"/>
          </a:xfrm>
        </p:spPr>
        <p:txBody>
          <a:bodyPr wrap="none">
            <a:spAutoFit/>
          </a:bodyPr>
          <a:lstStyle/>
          <a:p>
            <a:pPr algn="ctr"/>
            <a:r>
              <a:rPr lang="en-US" altLang="en-US" sz="3100" smtClean="0"/>
              <a:t>Moving-Window Transformations</a:t>
            </a:r>
          </a:p>
        </p:txBody>
      </p:sp>
      <p:sp>
        <p:nvSpPr>
          <p:cNvPr id="15368" name="Text Box 1030"/>
          <p:cNvSpPr txBox="1">
            <a:spLocks noChangeArrowheads="1"/>
          </p:cNvSpPr>
          <p:nvPr/>
        </p:nvSpPr>
        <p:spPr bwMode="auto">
          <a:xfrm>
            <a:off x="1642129" y="5629275"/>
            <a:ext cx="5861330" cy="466725"/>
          </a:xfrm>
          <a:prstGeom prst="rect">
            <a:avLst/>
          </a:prstGeom>
          <a:solidFill>
            <a:srgbClr val="FFFFCC"/>
          </a:solidFill>
          <a:ln w="9525">
            <a:noFill/>
            <a:miter lim="800000"/>
            <a:headEnd/>
            <a:tailEnd/>
          </a:ln>
          <a:effectLst>
            <a:outerShdw blurRad="63500" dist="107763" dir="8100000" algn="ctr" rotWithShape="0">
              <a:schemeClr val="tx1">
                <a:alpha val="50000"/>
              </a:schemeClr>
            </a:outerShdw>
          </a:effectLst>
        </p:spPr>
        <p:txBody>
          <a:bodyPr lIns="91429" tIns="45714" rIns="91429" bIns="45714"/>
          <a:lstStyle>
            <a:defPPr>
              <a:defRPr lang="en-US"/>
            </a:defPPr>
            <a:lvl1pPr algn="l">
              <a:spcBef>
                <a:spcPct val="50000"/>
              </a:spcBef>
              <a:defRPr sz="2400">
                <a:solidFill>
                  <a:schemeClr val="tx2"/>
                </a:solidFill>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smtClean="0"/>
              <a:t>Neighborhoods </a:t>
            </a:r>
            <a:r>
              <a:rPr lang="en-US" altLang="en-US" dirty="0"/>
              <a:t>at other pixel locations</a:t>
            </a: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descr="MWT-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0" y="1295400"/>
            <a:ext cx="35433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2"/>
          <p:cNvSpPr>
            <a:spLocks noGrp="1" noChangeArrowheads="1"/>
          </p:cNvSpPr>
          <p:nvPr>
            <p:ph type="title"/>
          </p:nvPr>
        </p:nvSpPr>
        <p:spPr>
          <a:xfrm>
            <a:off x="685800" y="1490032"/>
            <a:ext cx="4038600" cy="1385560"/>
          </a:xfrm>
        </p:spPr>
        <p:txBody>
          <a:bodyPr>
            <a:spAutoFit/>
          </a:bodyPr>
          <a:lstStyle/>
          <a:p>
            <a:pPr>
              <a:spcBef>
                <a:spcPct val="5000"/>
              </a:spcBef>
            </a:pPr>
            <a:r>
              <a:rPr lang="en-US" altLang="en-US" sz="2800" dirty="0" smtClean="0"/>
              <a:t>Linear Moving-Window Transformations</a:t>
            </a:r>
            <a:br>
              <a:rPr lang="en-US" altLang="en-US" sz="2800" dirty="0" smtClean="0"/>
            </a:br>
            <a:r>
              <a:rPr lang="en-US" altLang="en-US" sz="2800" dirty="0" smtClean="0"/>
              <a:t>( </a:t>
            </a:r>
            <a:r>
              <a:rPr lang="en-US" altLang="en-US" sz="2800" i="1" dirty="0" smtClean="0"/>
              <a:t>i.e.</a:t>
            </a:r>
            <a:r>
              <a:rPr lang="en-US" altLang="en-US" sz="2800" dirty="0" smtClean="0"/>
              <a:t> a Convolution)</a:t>
            </a:r>
          </a:p>
        </p:txBody>
      </p:sp>
      <p:sp>
        <p:nvSpPr>
          <p:cNvPr id="16391" name="Text Box 4"/>
          <p:cNvSpPr txBox="1">
            <a:spLocks noChangeArrowheads="1"/>
          </p:cNvSpPr>
          <p:nvPr/>
        </p:nvSpPr>
        <p:spPr bwMode="auto">
          <a:xfrm>
            <a:off x="685801" y="3482975"/>
            <a:ext cx="3505200" cy="1927225"/>
          </a:xfrm>
          <a:prstGeom prst="rect">
            <a:avLst/>
          </a:prstGeom>
          <a:solidFill>
            <a:srgbClr val="FFFFCC"/>
          </a:solidFill>
          <a:ln w="9525">
            <a:noFill/>
            <a:miter lim="800000"/>
            <a:headEnd/>
            <a:tailEnd/>
          </a:ln>
          <a:effectLst>
            <a:outerShdw blurRad="63500" dist="107763" dir="8100000" algn="ctr" rotWithShape="0">
              <a:schemeClr val="tx1">
                <a:alpha val="50000"/>
              </a:schemeClr>
            </a:outerShdw>
          </a:effectLst>
        </p:spPr>
        <p:txBody>
          <a:bodyPr lIns="91429" tIns="45714" rIns="91429" bIns="45714"/>
          <a:lstStyle>
            <a:defPPr>
              <a:defRPr lang="en-US"/>
            </a:defPPr>
            <a:lvl1pPr algn="l">
              <a:spcBef>
                <a:spcPct val="50000"/>
              </a:spcBef>
              <a:defRPr sz="2400">
                <a:solidFill>
                  <a:schemeClr val="tx2"/>
                </a:solidFill>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The output of the transform at each pixel is the (weighted) average of the pixels in the neighborhood.</a:t>
            </a: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a:xfrm>
            <a:off x="1760538" y="1143000"/>
            <a:ext cx="5622925" cy="565150"/>
          </a:xfrm>
        </p:spPr>
        <p:txBody>
          <a:bodyPr wrap="none">
            <a:spAutoFit/>
          </a:bodyPr>
          <a:lstStyle/>
          <a:p>
            <a:pPr algn="ctr"/>
            <a:r>
              <a:rPr lang="en-US" altLang="en-US" sz="3100" smtClean="0"/>
              <a:t>Moving-Window Transformations</a:t>
            </a:r>
          </a:p>
        </p:txBody>
      </p:sp>
      <p:pic>
        <p:nvPicPr>
          <p:cNvPr id="17414" name="Picture 4" descr="NBF-05"/>
          <p:cNvPicPr>
            <a:picLocks noChangeAspect="1" noChangeArrowheads="1"/>
          </p:cNvPicPr>
          <p:nvPr/>
        </p:nvPicPr>
        <p:blipFill>
          <a:blip r:embed="rId2">
            <a:lum bright="-12000" contrast="6000"/>
            <a:extLst>
              <a:ext uri="{28A0092B-C50C-407E-A947-70E740481C1C}">
                <a14:useLocalDpi xmlns:a14="http://schemas.microsoft.com/office/drawing/2010/main" val="0"/>
              </a:ext>
            </a:extLst>
          </a:blip>
          <a:srcRect/>
          <a:stretch>
            <a:fillRect/>
          </a:stretch>
        </p:blipFill>
        <p:spPr bwMode="auto">
          <a:xfrm>
            <a:off x="1066800" y="1981200"/>
            <a:ext cx="3121025"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5" descr="MWT-10"/>
          <p:cNvPicPr>
            <a:picLocks noChangeAspect="1" noChangeArrowheads="1"/>
          </p:cNvPicPr>
          <p:nvPr/>
        </p:nvPicPr>
        <p:blipFill>
          <a:blip r:embed="rId3">
            <a:lum bright="-12000" contrast="6000"/>
            <a:extLst>
              <a:ext uri="{28A0092B-C50C-407E-A947-70E740481C1C}">
                <a14:useLocalDpi xmlns:a14="http://schemas.microsoft.com/office/drawing/2010/main" val="0"/>
              </a:ext>
            </a:extLst>
          </a:blip>
          <a:srcRect/>
          <a:stretch>
            <a:fillRect/>
          </a:stretch>
        </p:blipFill>
        <p:spPr bwMode="auto">
          <a:xfrm>
            <a:off x="4953000" y="1981200"/>
            <a:ext cx="3124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 Box 6"/>
          <p:cNvSpPr txBox="1">
            <a:spLocks noChangeArrowheads="1"/>
          </p:cNvSpPr>
          <p:nvPr/>
        </p:nvSpPr>
        <p:spPr bwMode="auto">
          <a:xfrm>
            <a:off x="3117850" y="4876800"/>
            <a:ext cx="2825750" cy="914400"/>
          </a:xfrm>
          <a:prstGeom prst="rect">
            <a:avLst/>
          </a:prstGeom>
          <a:solidFill>
            <a:srgbClr val="FFFFCC"/>
          </a:solidFill>
          <a:ln w="9525">
            <a:solidFill>
              <a:schemeClr val="tx1"/>
            </a:solidFill>
            <a:miter lim="800000"/>
            <a:headEnd/>
            <a:tailEnd/>
          </a:ln>
          <a:effectLst>
            <a:outerShdw blurRad="63500" dist="107763" dir="8100000" algn="ctr" rotWithShape="0">
              <a:schemeClr val="tx1">
                <a:alpha val="50000"/>
              </a:schemeClr>
            </a:outerShdw>
          </a:effectLst>
        </p:spPr>
        <p:txBody>
          <a:bodyPr lIns="91429" tIns="45714" rIns="91429" bIns="45714"/>
          <a:lstStyle>
            <a:defPPr>
              <a:defRPr lang="en-US"/>
            </a:defPPr>
            <a:lvl1pPr algn="l">
              <a:spcBef>
                <a:spcPct val="50000"/>
              </a:spcBef>
              <a:defRPr sz="2400">
                <a:solidFill>
                  <a:schemeClr val="tx2"/>
                </a:solidFill>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smtClean="0"/>
              <a:t>Result </a:t>
            </a:r>
            <a:r>
              <a:rPr lang="en-US" altLang="en-US" dirty="0"/>
              <a:t>of a 9 x 9 uniform averaging</a:t>
            </a: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a:xfrm>
            <a:off x="838200" y="1143000"/>
            <a:ext cx="7772400" cy="723900"/>
          </a:xfrm>
        </p:spPr>
        <p:txBody>
          <a:bodyPr/>
          <a:lstStyle/>
          <a:p>
            <a:r>
              <a:rPr lang="en-US" altLang="en-US" smtClean="0"/>
              <a:t>Moving Window Transform: Example</a:t>
            </a:r>
          </a:p>
        </p:txBody>
      </p:sp>
      <p:sp>
        <p:nvSpPr>
          <p:cNvPr id="23558" name="Text Box 5"/>
          <p:cNvSpPr txBox="1">
            <a:spLocks noChangeArrowheads="1"/>
          </p:cNvSpPr>
          <p:nvPr/>
        </p:nvSpPr>
        <p:spPr bwMode="auto">
          <a:xfrm>
            <a:off x="1925638" y="5486400"/>
            <a:ext cx="1223962"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2400"/>
              <a:t>original</a:t>
            </a:r>
          </a:p>
        </p:txBody>
      </p:sp>
      <p:sp>
        <p:nvSpPr>
          <p:cNvPr id="23559" name="Text Box 6"/>
          <p:cNvSpPr txBox="1">
            <a:spLocks noChangeArrowheads="1"/>
          </p:cNvSpPr>
          <p:nvPr/>
        </p:nvSpPr>
        <p:spPr bwMode="auto">
          <a:xfrm>
            <a:off x="5599113" y="5486400"/>
            <a:ext cx="1925637"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2400"/>
              <a:t>3x3 average</a:t>
            </a:r>
          </a:p>
        </p:txBody>
      </p:sp>
      <p:pic>
        <p:nvPicPr>
          <p:cNvPr id="23561"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23562"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723900"/>
          </a:xfrm>
        </p:spPr>
        <p:txBody>
          <a:bodyPr/>
          <a:lstStyle/>
          <a:p>
            <a:r>
              <a:rPr lang="en-US" dirty="0" smtClean="0"/>
              <a:t>Point Operators &amp; Neighborhood Operators</a:t>
            </a:r>
            <a:endParaRPr lang="en-US" dirty="0"/>
          </a:p>
        </p:txBody>
      </p:sp>
      <p:sp>
        <p:nvSpPr>
          <p:cNvPr id="7" name="Text Box 7"/>
          <p:cNvSpPr txBox="1">
            <a:spLocks noChangeArrowheads="1"/>
          </p:cNvSpPr>
          <p:nvPr/>
        </p:nvSpPr>
        <p:spPr bwMode="auto">
          <a:xfrm>
            <a:off x="381000" y="1688896"/>
            <a:ext cx="8458200" cy="769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25000"/>
              </a:spcBef>
            </a:pPr>
            <a:r>
              <a:rPr lang="en-US" altLang="en-US" sz="2200" dirty="0" smtClean="0">
                <a:latin typeface="Calibri" panose="020F0502020204030204" pitchFamily="34" charset="0"/>
              </a:rPr>
              <a:t>are the two major categories of image transformation. </a:t>
            </a:r>
            <a:r>
              <a:rPr lang="en-US" sz="2200" dirty="0" smtClean="0">
                <a:latin typeface="Calibri" panose="020F0502020204030204" pitchFamily="34" charset="0"/>
                <a:cs typeface="Times New Roman" panose="02020603050405020304" pitchFamily="18" charset="0"/>
              </a:rPr>
              <a:t>A </a:t>
            </a:r>
            <a:r>
              <a:rPr lang="en-US" sz="2200" dirty="0">
                <a:latin typeface="Calibri" panose="020F0502020204030204" pitchFamily="34" charset="0"/>
                <a:cs typeface="Times New Roman" panose="02020603050405020304" pitchFamily="18" charset="0"/>
              </a:rPr>
              <a:t>point process </a:t>
            </a:r>
            <a:r>
              <a:rPr lang="en-US" sz="2200" dirty="0" smtClean="0">
                <a:latin typeface="Calibri" panose="020F0502020204030204" pitchFamily="34" charset="0"/>
                <a:cs typeface="Times New Roman" panose="02020603050405020304" pitchFamily="18" charset="0"/>
              </a:rPr>
              <a:t>changes the value of a pixel as a function only of its current value.</a:t>
            </a:r>
            <a:r>
              <a:rPr lang="en-US" altLang="en-US" sz="2200" dirty="0" smtClean="0">
                <a:latin typeface="Calibri" panose="020F0502020204030204" pitchFamily="34" charset="0"/>
              </a:rPr>
              <a:t> </a:t>
            </a:r>
            <a:r>
              <a:rPr lang="en-US" altLang="en-US" sz="2200" i="1" dirty="0" smtClean="0">
                <a:latin typeface="Calibri" panose="020F0502020204030204" pitchFamily="34" charset="0"/>
              </a:rPr>
              <a:t>I.e.</a:t>
            </a:r>
            <a:endParaRPr lang="en-US" altLang="en-US" sz="2200" i="1" dirty="0">
              <a:latin typeface="Calibri" panose="020F0502020204030204" pitchFamily="34" charset="0"/>
              <a:cs typeface="Arial"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241871147"/>
              </p:ext>
            </p:extLst>
          </p:nvPr>
        </p:nvGraphicFramePr>
        <p:xfrm>
          <a:off x="2046096" y="2508933"/>
          <a:ext cx="5051808" cy="479520"/>
        </p:xfrm>
        <a:graphic>
          <a:graphicData uri="http://schemas.openxmlformats.org/presentationml/2006/ole">
            <mc:AlternateContent xmlns:mc="http://schemas.openxmlformats.org/markup-compatibility/2006">
              <mc:Choice xmlns:v="urn:schemas-microsoft-com:vml" Requires="v">
                <p:oleObj spid="_x0000_s75821" name="Equation" r:id="rId4" imgW="2806560" imgH="266400" progId="Equation.DSMT4">
                  <p:embed/>
                </p:oleObj>
              </mc:Choice>
              <mc:Fallback>
                <p:oleObj name="Equation" r:id="rId4" imgW="2806560" imgH="266400" progId="Equation.DSMT4">
                  <p:embed/>
                  <p:pic>
                    <p:nvPicPr>
                      <p:cNvPr id="0" name=""/>
                      <p:cNvPicPr/>
                      <p:nvPr/>
                    </p:nvPicPr>
                    <p:blipFill>
                      <a:blip r:embed="rId5"/>
                      <a:stretch>
                        <a:fillRect/>
                      </a:stretch>
                    </p:blipFill>
                    <p:spPr>
                      <a:xfrm>
                        <a:off x="2046096" y="2508933"/>
                        <a:ext cx="5051808" cy="479520"/>
                      </a:xfrm>
                      <a:prstGeom prst="rect">
                        <a:avLst/>
                      </a:prstGeom>
                    </p:spPr>
                  </p:pic>
                </p:oleObj>
              </mc:Fallback>
            </mc:AlternateContent>
          </a:graphicData>
        </a:graphic>
      </p:graphicFrame>
      <p:sp>
        <p:nvSpPr>
          <p:cNvPr id="9" name="Text Box 7"/>
          <p:cNvSpPr txBox="1">
            <a:spLocks noChangeArrowheads="1"/>
          </p:cNvSpPr>
          <p:nvPr/>
        </p:nvSpPr>
        <p:spPr bwMode="auto">
          <a:xfrm>
            <a:off x="381000" y="3039049"/>
            <a:ext cx="8305800" cy="144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25000"/>
              </a:spcBef>
            </a:pPr>
            <a:r>
              <a:rPr lang="en-US" altLang="en-US" sz="2200" dirty="0" smtClean="0">
                <a:latin typeface="Calibri" panose="020F0502020204030204" pitchFamily="34" charset="0"/>
              </a:rPr>
              <a:t>Neither </a:t>
            </a:r>
            <a:r>
              <a:rPr lang="en-US" altLang="en-US" sz="2200" dirty="0">
                <a:latin typeface="Calibri" panose="020F0502020204030204" pitchFamily="34" charset="0"/>
              </a:rPr>
              <a:t>t</a:t>
            </a:r>
            <a:r>
              <a:rPr lang="en-US" altLang="en-US" sz="2200" dirty="0" smtClean="0">
                <a:latin typeface="Calibri" panose="020F0502020204030204" pitchFamily="34" charset="0"/>
              </a:rPr>
              <a:t>he distribution of values nor the metric structure of an image has any effect whatsoever on the result of the operation. </a:t>
            </a:r>
            <a:r>
              <a:rPr lang="en-US" altLang="en-US" sz="2200" dirty="0">
                <a:latin typeface="Calibri" panose="020F0502020204030204" pitchFamily="34" charset="0"/>
              </a:rPr>
              <a:t> </a:t>
            </a:r>
            <a:r>
              <a:rPr lang="en-US" altLang="en-US" sz="2200" dirty="0" smtClean="0">
                <a:latin typeface="Calibri" panose="020F0502020204030204" pitchFamily="34" charset="0"/>
              </a:rPr>
              <a:t>Spatially dependent processing requires an operator whose output at a point is a function of the area surrounding it – a neighborhood.</a:t>
            </a:r>
            <a:endParaRPr lang="en-US" altLang="en-US" sz="2200" i="1" dirty="0">
              <a:latin typeface="Calibri" panose="020F0502020204030204" pitchFamily="34" charset="0"/>
              <a:cs typeface="Arial"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808919990"/>
              </p:ext>
            </p:extLst>
          </p:nvPr>
        </p:nvGraphicFramePr>
        <p:xfrm>
          <a:off x="1440216" y="4536195"/>
          <a:ext cx="6263568" cy="525528"/>
        </p:xfrm>
        <a:graphic>
          <a:graphicData uri="http://schemas.openxmlformats.org/presentationml/2006/ole">
            <mc:AlternateContent xmlns:mc="http://schemas.openxmlformats.org/markup-compatibility/2006">
              <mc:Choice xmlns:v="urn:schemas-microsoft-com:vml" Requires="v">
                <p:oleObj spid="_x0000_s75822" name="Equation" r:id="rId6" imgW="3479760" imgH="291960" progId="Equation.DSMT4">
                  <p:embed/>
                </p:oleObj>
              </mc:Choice>
              <mc:Fallback>
                <p:oleObj name="Equation" r:id="rId6" imgW="3479760" imgH="291960" progId="Equation.DSMT4">
                  <p:embed/>
                  <p:pic>
                    <p:nvPicPr>
                      <p:cNvPr id="0" name=""/>
                      <p:cNvPicPr/>
                      <p:nvPr/>
                    </p:nvPicPr>
                    <p:blipFill>
                      <a:blip r:embed="rId7"/>
                      <a:stretch>
                        <a:fillRect/>
                      </a:stretch>
                    </p:blipFill>
                    <p:spPr>
                      <a:xfrm>
                        <a:off x="1440216" y="4536195"/>
                        <a:ext cx="6263568" cy="525528"/>
                      </a:xfrm>
                      <a:prstGeom prst="rect">
                        <a:avLst/>
                      </a:prstGeom>
                    </p:spPr>
                  </p:pic>
                </p:oleObj>
              </mc:Fallback>
            </mc:AlternateContent>
          </a:graphicData>
        </a:graphic>
      </p:graphicFrame>
      <p:sp>
        <p:nvSpPr>
          <p:cNvPr id="11" name="Text Box 7"/>
          <p:cNvSpPr txBox="1">
            <a:spLocks noChangeArrowheads="1"/>
          </p:cNvSpPr>
          <p:nvPr/>
        </p:nvSpPr>
        <p:spPr bwMode="auto">
          <a:xfrm>
            <a:off x="381000" y="5112321"/>
            <a:ext cx="8458200" cy="769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25000"/>
              </a:spcBef>
            </a:pPr>
            <a:r>
              <a:rPr lang="en-US" altLang="en-US" sz="2200" dirty="0" smtClean="0">
                <a:latin typeface="Calibri" panose="020F0502020204030204" pitchFamily="34" charset="0"/>
              </a:rPr>
              <a:t>That is, </a:t>
            </a:r>
            <a:r>
              <a:rPr lang="en-US" altLang="en-US" sz="2200" dirty="0" smtClean="0">
                <a:latin typeface="Calibri" panose="020F0502020204030204" pitchFamily="34" charset="0"/>
                <a:sym typeface="Symbol" panose="05050102010706020507" pitchFamily="18" charset="2"/>
              </a:rPr>
              <a:t></a:t>
            </a:r>
            <a:r>
              <a:rPr lang="en-US" altLang="en-US" sz="2200" dirty="0" smtClean="0">
                <a:latin typeface="Calibri" panose="020F0502020204030204" pitchFamily="34" charset="0"/>
              </a:rPr>
              <a:t> operates on the </a:t>
            </a:r>
            <a:r>
              <a:rPr lang="en-US" altLang="en-US" sz="2200" i="1" dirty="0" smtClean="0">
                <a:latin typeface="+mj-lt"/>
              </a:rPr>
              <a:t>M</a:t>
            </a:r>
            <a:r>
              <a:rPr lang="en-US" altLang="en-US" sz="800" i="1" dirty="0" smtClean="0">
                <a:latin typeface="+mj-lt"/>
              </a:rPr>
              <a:t> </a:t>
            </a:r>
            <a:r>
              <a:rPr lang="en-US" altLang="en-US" sz="2200" dirty="0" smtClean="0">
                <a:latin typeface="+mj-lt"/>
                <a:sym typeface="Symbol" panose="05050102010706020507" pitchFamily="18" charset="2"/>
              </a:rPr>
              <a:t></a:t>
            </a:r>
            <a:r>
              <a:rPr lang="en-US" altLang="en-US" sz="2200" i="1" dirty="0" smtClean="0">
                <a:latin typeface="+mj-lt"/>
                <a:sym typeface="Symbol" panose="05050102010706020507" pitchFamily="18" charset="2"/>
              </a:rPr>
              <a:t>N</a:t>
            </a:r>
            <a:r>
              <a:rPr lang="en-US" altLang="en-US" sz="2200" dirty="0" smtClean="0">
                <a:latin typeface="Calibri" panose="020F0502020204030204" pitchFamily="34" charset="0"/>
                <a:sym typeface="Symbol" panose="05050102010706020507" pitchFamily="18" charset="2"/>
              </a:rPr>
              <a:t> square of pixels in </a:t>
            </a:r>
            <a:r>
              <a:rPr lang="en-US" altLang="en-US" sz="2200" b="1" dirty="0" err="1" smtClean="0">
                <a:latin typeface="+mj-lt"/>
                <a:sym typeface="Symbol" panose="05050102010706020507" pitchFamily="18" charset="2"/>
              </a:rPr>
              <a:t>I</a:t>
            </a:r>
            <a:r>
              <a:rPr lang="en-US" altLang="en-US" sz="2200" baseline="-25000" dirty="0" err="1" smtClean="0">
                <a:latin typeface="+mj-lt"/>
                <a:sym typeface="Symbol" panose="05050102010706020507" pitchFamily="18" charset="2"/>
              </a:rPr>
              <a:t>in</a:t>
            </a:r>
            <a:r>
              <a:rPr lang="en-US" altLang="en-US" sz="2200" dirty="0" smtClean="0">
                <a:latin typeface="Calibri" panose="020F0502020204030204" pitchFamily="34" charset="0"/>
                <a:sym typeface="Symbol" panose="05050102010706020507" pitchFamily="18" charset="2"/>
              </a:rPr>
              <a:t> centered on </a:t>
            </a:r>
            <a:r>
              <a:rPr lang="en-US" altLang="en-US" sz="2200" dirty="0" smtClean="0">
                <a:latin typeface="+mj-lt"/>
                <a:sym typeface="Symbol" panose="05050102010706020507" pitchFamily="18" charset="2"/>
              </a:rPr>
              <a:t>(</a:t>
            </a:r>
            <a:r>
              <a:rPr lang="en-US" altLang="en-US" sz="2200" i="1" dirty="0" smtClean="0">
                <a:latin typeface="+mj-lt"/>
                <a:sym typeface="Symbol" panose="05050102010706020507" pitchFamily="18" charset="2"/>
              </a:rPr>
              <a:t>r</a:t>
            </a:r>
            <a:r>
              <a:rPr lang="en-US" altLang="en-US" sz="2200" dirty="0" smtClean="0">
                <a:latin typeface="+mj-lt"/>
                <a:sym typeface="Symbol" panose="05050102010706020507" pitchFamily="18" charset="2"/>
              </a:rPr>
              <a:t>,</a:t>
            </a:r>
            <a:r>
              <a:rPr lang="en-US" altLang="en-US" sz="2200" i="1" dirty="0" smtClean="0">
                <a:latin typeface="+mj-lt"/>
                <a:sym typeface="Symbol" panose="05050102010706020507" pitchFamily="18" charset="2"/>
              </a:rPr>
              <a:t>c</a:t>
            </a:r>
            <a:r>
              <a:rPr lang="en-US" altLang="en-US" sz="2200" dirty="0" smtClean="0">
                <a:latin typeface="+mj-lt"/>
                <a:sym typeface="Symbol" panose="05050102010706020507" pitchFamily="18" charset="2"/>
              </a:rPr>
              <a:t>)</a:t>
            </a:r>
            <a:r>
              <a:rPr lang="en-US" altLang="en-US" sz="2200" dirty="0">
                <a:latin typeface="Calibri" panose="020F0502020204030204" pitchFamily="34" charset="0"/>
                <a:sym typeface="Symbol" panose="05050102010706020507" pitchFamily="18" charset="2"/>
              </a:rPr>
              <a:t> </a:t>
            </a:r>
            <a:r>
              <a:rPr lang="en-US" altLang="en-US" sz="2200" dirty="0" smtClean="0">
                <a:latin typeface="Calibri" panose="020F0502020204030204" pitchFamily="34" charset="0"/>
                <a:sym typeface="Symbol" panose="05050102010706020507" pitchFamily="18" charset="2"/>
              </a:rPr>
              <a:t>to produce a single output value for </a:t>
            </a:r>
            <a:r>
              <a:rPr lang="en-US" altLang="en-US" sz="2200" b="1" dirty="0" err="1" smtClean="0">
                <a:latin typeface="+mj-lt"/>
                <a:sym typeface="Symbol" panose="05050102010706020507" pitchFamily="18" charset="2"/>
              </a:rPr>
              <a:t>I</a:t>
            </a:r>
            <a:r>
              <a:rPr lang="en-US" altLang="en-US" sz="2200" baseline="-25000" dirty="0" err="1" smtClean="0">
                <a:latin typeface="+mj-lt"/>
                <a:sym typeface="Symbol" panose="05050102010706020507" pitchFamily="18" charset="2"/>
              </a:rPr>
              <a:t>out</a:t>
            </a:r>
            <a:r>
              <a:rPr lang="en-US" altLang="en-US" sz="2200" dirty="0" smtClean="0">
                <a:latin typeface="Calibri" panose="020F0502020204030204" pitchFamily="34" charset="0"/>
                <a:sym typeface="Symbol" panose="05050102010706020507" pitchFamily="18" charset="2"/>
              </a:rPr>
              <a:t> at location </a:t>
            </a:r>
            <a:r>
              <a:rPr lang="en-US" altLang="en-US" sz="2200" dirty="0">
                <a:solidFill>
                  <a:srgbClr val="000000"/>
                </a:solidFill>
                <a:latin typeface="Times New Roman"/>
                <a:sym typeface="Symbol" panose="05050102010706020507" pitchFamily="18" charset="2"/>
              </a:rPr>
              <a:t>(</a:t>
            </a:r>
            <a:r>
              <a:rPr lang="en-US" altLang="en-US" sz="2200" i="1" dirty="0">
                <a:solidFill>
                  <a:srgbClr val="000000"/>
                </a:solidFill>
                <a:latin typeface="Times New Roman"/>
                <a:sym typeface="Symbol" panose="05050102010706020507" pitchFamily="18" charset="2"/>
              </a:rPr>
              <a:t>r</a:t>
            </a:r>
            <a:r>
              <a:rPr lang="en-US" altLang="en-US" sz="2200" dirty="0">
                <a:solidFill>
                  <a:srgbClr val="000000"/>
                </a:solidFill>
                <a:latin typeface="Times New Roman"/>
                <a:sym typeface="Symbol" panose="05050102010706020507" pitchFamily="18" charset="2"/>
              </a:rPr>
              <a:t>,</a:t>
            </a:r>
            <a:r>
              <a:rPr lang="en-US" altLang="en-US" sz="2200" i="1" dirty="0">
                <a:solidFill>
                  <a:srgbClr val="000000"/>
                </a:solidFill>
                <a:latin typeface="Times New Roman"/>
                <a:sym typeface="Symbol" panose="05050102010706020507" pitchFamily="18" charset="2"/>
              </a:rPr>
              <a:t>c</a:t>
            </a:r>
            <a:r>
              <a:rPr lang="en-US" altLang="en-US" sz="2200" dirty="0" smtClean="0">
                <a:solidFill>
                  <a:srgbClr val="000000"/>
                </a:solidFill>
                <a:latin typeface="Times New Roman"/>
                <a:sym typeface="Symbol" panose="05050102010706020507" pitchFamily="18" charset="2"/>
              </a:rPr>
              <a:t>)</a:t>
            </a:r>
            <a:r>
              <a:rPr lang="en-US" altLang="en-US" sz="2200" dirty="0" smtClean="0">
                <a:solidFill>
                  <a:srgbClr val="000000"/>
                </a:solidFill>
                <a:latin typeface="Calibri" panose="020F0502020204030204" pitchFamily="34" charset="0"/>
                <a:sym typeface="Symbol" panose="05050102010706020507" pitchFamily="18" charset="2"/>
              </a:rPr>
              <a:t>.</a:t>
            </a:r>
            <a:endParaRPr lang="en-US" altLang="en-US" sz="2200" i="1" dirty="0">
              <a:latin typeface="+mj-lt"/>
              <a:cs typeface="Arial" pitchFamily="34" charset="0"/>
            </a:endParaRPr>
          </a:p>
        </p:txBody>
      </p:sp>
      <p:sp>
        <p:nvSpPr>
          <p:cNvPr id="12" name="TextBox 11"/>
          <p:cNvSpPr txBox="1"/>
          <p:nvPr/>
        </p:nvSpPr>
        <p:spPr>
          <a:xfrm>
            <a:off x="381000" y="5909846"/>
            <a:ext cx="8382000" cy="338554"/>
          </a:xfrm>
          <a:prstGeom prst="rect">
            <a:avLst/>
          </a:prstGeom>
          <a:noFill/>
        </p:spPr>
        <p:txBody>
          <a:bodyPr wrap="square" rtlCol="0">
            <a:spAutoFit/>
          </a:bodyPr>
          <a:lstStyle/>
          <a:p>
            <a:pPr algn="l"/>
            <a:r>
              <a:rPr lang="en-US" sz="1600" baseline="30000" dirty="0" smtClean="0">
                <a:latin typeface="+mj-lt"/>
              </a:rPr>
              <a:t>1</a:t>
            </a:r>
            <a:r>
              <a:rPr lang="en-US" sz="1600" dirty="0" smtClean="0">
                <a:latin typeface="Calibri" panose="020F0502020204030204" pitchFamily="34" charset="0"/>
              </a:rPr>
              <a:t>if</a:t>
            </a:r>
            <a:r>
              <a:rPr lang="en-US" sz="1600" dirty="0" smtClean="0">
                <a:latin typeface="+mj-lt"/>
              </a:rPr>
              <a:t> </a:t>
            </a:r>
            <a:r>
              <a:rPr lang="en-US" altLang="en-US" sz="1600" b="1" dirty="0" err="1" smtClean="0">
                <a:solidFill>
                  <a:srgbClr val="000000"/>
                </a:solidFill>
                <a:latin typeface="Times New Roman"/>
                <a:sym typeface="Symbol" panose="05050102010706020507" pitchFamily="18" charset="2"/>
              </a:rPr>
              <a:t>I</a:t>
            </a:r>
            <a:r>
              <a:rPr lang="en-US" altLang="en-US" sz="1600" baseline="-25000" dirty="0" err="1" smtClean="0">
                <a:solidFill>
                  <a:srgbClr val="000000"/>
                </a:solidFill>
                <a:latin typeface="Times New Roman"/>
                <a:sym typeface="Symbol" panose="05050102010706020507" pitchFamily="18" charset="2"/>
              </a:rPr>
              <a:t>in</a:t>
            </a:r>
            <a:r>
              <a:rPr lang="en-US" altLang="en-US" sz="1600" dirty="0" smtClean="0">
                <a:solidFill>
                  <a:srgbClr val="000000"/>
                </a:solidFill>
                <a:latin typeface="Calibri" panose="020F0502020204030204" pitchFamily="34" charset="0"/>
                <a:sym typeface="Symbol" panose="05050102010706020507" pitchFamily="18" charset="2"/>
              </a:rPr>
              <a:t> is </a:t>
            </a:r>
            <a:r>
              <a:rPr lang="en-US" sz="1600" dirty="0" smtClean="0">
                <a:latin typeface="Calibri" panose="020F0502020204030204" pitchFamily="34" charset="0"/>
              </a:rPr>
              <a:t>a color image then the mapping is from </a:t>
            </a:r>
            <a:r>
              <a:rPr lang="en-US" sz="1600" dirty="0" smtClean="0">
                <a:latin typeface="Calibri" panose="020F0502020204030204" pitchFamily="34" charset="0"/>
                <a:sym typeface="Euclid Extra" panose="02050502000505020303" pitchFamily="18" charset="2"/>
              </a:rPr>
              <a:t></a:t>
            </a:r>
            <a:r>
              <a:rPr lang="en-US" sz="1600" baseline="30000" dirty="0" smtClean="0">
                <a:latin typeface="+mj-lt"/>
                <a:sym typeface="Euclid Extra" panose="02050502000505020303" pitchFamily="18" charset="2"/>
              </a:rPr>
              <a:t>3</a:t>
            </a:r>
            <a:r>
              <a:rPr lang="en-US" sz="1600" dirty="0" smtClean="0">
                <a:latin typeface="Calibri" panose="020F0502020204030204" pitchFamily="34" charset="0"/>
                <a:sym typeface="Euclid Extra" panose="02050502000505020303" pitchFamily="18" charset="2"/>
              </a:rPr>
              <a:t> to </a:t>
            </a:r>
            <a:r>
              <a:rPr lang="en-US" sz="1600" baseline="30000" dirty="0" smtClean="0">
                <a:solidFill>
                  <a:srgbClr val="000000"/>
                </a:solidFill>
                <a:latin typeface="Times New Roman"/>
                <a:sym typeface="Euclid Extra" panose="02050502000505020303" pitchFamily="18" charset="2"/>
              </a:rPr>
              <a:t>3</a:t>
            </a:r>
            <a:r>
              <a:rPr lang="en-US" sz="1600" dirty="0" smtClean="0">
                <a:solidFill>
                  <a:srgbClr val="000000"/>
                </a:solidFill>
                <a:latin typeface="Times New Roman"/>
                <a:sym typeface="Euclid Extra" panose="02050502000505020303" pitchFamily="18" charset="2"/>
              </a:rPr>
              <a:t>.</a:t>
            </a:r>
            <a:endParaRPr lang="en-US" sz="1600" dirty="0">
              <a:latin typeface="Calibri" panose="020F0502020204030204" pitchFamily="34" charset="0"/>
            </a:endParaRPr>
          </a:p>
        </p:txBody>
      </p:sp>
      <p:cxnSp>
        <p:nvCxnSpPr>
          <p:cNvPr id="13" name="Straight Connector 12"/>
          <p:cNvCxnSpPr/>
          <p:nvPr/>
        </p:nvCxnSpPr>
        <p:spPr bwMode="auto">
          <a:xfrm>
            <a:off x="381000" y="5907388"/>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Date Placeholder 15"/>
          <p:cNvSpPr>
            <a:spLocks noGrp="1"/>
          </p:cNvSpPr>
          <p:nvPr>
            <p:ph type="dt" sz="half" idx="2"/>
          </p:nvPr>
        </p:nvSpPr>
        <p:spPr/>
        <p:txBody>
          <a:bodyPr/>
          <a:lstStyle/>
          <a:p>
            <a:pPr>
              <a:defRPr/>
            </a:pPr>
            <a:r>
              <a:rPr lang="en-US" smtClean="0"/>
              <a:t>12 October 2016</a:t>
            </a:r>
            <a:endParaRPr lang="en-US" dirty="0"/>
          </a:p>
        </p:txBody>
      </p:sp>
      <p:sp>
        <p:nvSpPr>
          <p:cNvPr id="17" name="Footer Placeholder 16"/>
          <p:cNvSpPr>
            <a:spLocks noGrp="1"/>
          </p:cNvSpPr>
          <p:nvPr>
            <p:ph type="ftr" sz="quarter" idx="3"/>
          </p:nvPr>
        </p:nvSpPr>
        <p:spPr/>
        <p:txBody>
          <a:bodyPr/>
          <a:lstStyle/>
          <a:p>
            <a:pPr>
              <a:defRPr/>
            </a:pPr>
            <a:r>
              <a:rPr lang="en-US" smtClean="0"/>
              <a:t>1999-2016 by Richard Alan Peters II</a:t>
            </a:r>
            <a:endParaRPr lang="en-US"/>
          </a:p>
        </p:txBody>
      </p:sp>
      <p:sp>
        <p:nvSpPr>
          <p:cNvPr id="18" name="Slide Number Placeholder 17"/>
          <p:cNvSpPr>
            <a:spLocks noGrp="1"/>
          </p:cNvSpPr>
          <p:nvPr>
            <p:ph type="sldNum" sz="quarter" idx="4"/>
          </p:nvPr>
        </p:nvSpPr>
        <p:spPr/>
        <p:txBody>
          <a:bodyPr/>
          <a:lstStyle/>
          <a:p>
            <a:pPr>
              <a:defRPr/>
            </a:pPr>
            <a:fld id="{9302CFF2-4115-47FF-9FC4-5205358A9ACF}" type="slidenum">
              <a:rPr lang="en-US" smtClean="0"/>
              <a:pPr>
                <a:defRPr/>
              </a:pPr>
              <a:t>2</a:t>
            </a:fld>
            <a:endParaRPr lang="en-US" dirty="0"/>
          </a:p>
        </p:txBody>
      </p:sp>
    </p:spTree>
    <p:extLst>
      <p:ext uri="{BB962C8B-B14F-4D97-AF65-F5344CB8AC3E}">
        <p14:creationId xmlns:p14="http://schemas.microsoft.com/office/powerpoint/2010/main" val="214874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2457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4583" name="Rectangle 2"/>
          <p:cNvSpPr>
            <a:spLocks noGrp="1" noChangeArrowheads="1"/>
          </p:cNvSpPr>
          <p:nvPr>
            <p:ph type="title"/>
          </p:nvPr>
        </p:nvSpPr>
        <p:spPr>
          <a:xfrm>
            <a:off x="838200" y="1143000"/>
            <a:ext cx="7772400" cy="723900"/>
          </a:xfrm>
        </p:spPr>
        <p:txBody>
          <a:bodyPr/>
          <a:lstStyle/>
          <a:p>
            <a:r>
              <a:rPr lang="en-US" altLang="en-US" smtClean="0"/>
              <a:t>Moving Window Transform: Example</a:t>
            </a:r>
          </a:p>
        </p:txBody>
      </p:sp>
      <p:sp>
        <p:nvSpPr>
          <p:cNvPr id="24584" name="Text Box 5"/>
          <p:cNvSpPr txBox="1">
            <a:spLocks noChangeArrowheads="1"/>
          </p:cNvSpPr>
          <p:nvPr/>
        </p:nvSpPr>
        <p:spPr bwMode="auto">
          <a:xfrm>
            <a:off x="1925638" y="5486400"/>
            <a:ext cx="1223962"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original</a:t>
            </a:r>
          </a:p>
        </p:txBody>
      </p:sp>
      <p:sp>
        <p:nvSpPr>
          <p:cNvPr id="24585" name="Text Box 6"/>
          <p:cNvSpPr txBox="1">
            <a:spLocks noChangeArrowheads="1"/>
          </p:cNvSpPr>
          <p:nvPr/>
        </p:nvSpPr>
        <p:spPr bwMode="auto">
          <a:xfrm>
            <a:off x="5599113" y="5486400"/>
            <a:ext cx="1925637"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3x3 average</a:t>
            </a:r>
          </a:p>
        </p:txBody>
      </p:sp>
      <p:sp>
        <p:nvSpPr>
          <p:cNvPr id="24586" name="Line 5"/>
          <p:cNvSpPr>
            <a:spLocks noChangeShapeType="1"/>
          </p:cNvSpPr>
          <p:nvPr/>
        </p:nvSpPr>
        <p:spPr bwMode="auto">
          <a:xfrm>
            <a:off x="2133600" y="3571875"/>
            <a:ext cx="36290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2560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5607" name="Rectangle 2"/>
          <p:cNvSpPr>
            <a:spLocks noGrp="1" noChangeArrowheads="1"/>
          </p:cNvSpPr>
          <p:nvPr>
            <p:ph type="title"/>
          </p:nvPr>
        </p:nvSpPr>
        <p:spPr>
          <a:xfrm>
            <a:off x="838200" y="1143000"/>
            <a:ext cx="7772400" cy="723900"/>
          </a:xfrm>
        </p:spPr>
        <p:txBody>
          <a:bodyPr/>
          <a:lstStyle/>
          <a:p>
            <a:r>
              <a:rPr lang="en-US" altLang="en-US" smtClean="0"/>
              <a:t>Moving Window Transform: Example</a:t>
            </a:r>
          </a:p>
        </p:txBody>
      </p:sp>
      <p:sp>
        <p:nvSpPr>
          <p:cNvPr id="25608" name="Text Box 5"/>
          <p:cNvSpPr txBox="1">
            <a:spLocks noChangeArrowheads="1"/>
          </p:cNvSpPr>
          <p:nvPr/>
        </p:nvSpPr>
        <p:spPr bwMode="auto">
          <a:xfrm>
            <a:off x="1925638" y="5486400"/>
            <a:ext cx="1223962"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original</a:t>
            </a:r>
          </a:p>
        </p:txBody>
      </p:sp>
      <p:sp>
        <p:nvSpPr>
          <p:cNvPr id="25609" name="Text Box 6"/>
          <p:cNvSpPr txBox="1">
            <a:spLocks noChangeArrowheads="1"/>
          </p:cNvSpPr>
          <p:nvPr/>
        </p:nvSpPr>
        <p:spPr bwMode="auto">
          <a:xfrm>
            <a:off x="5599113" y="5486400"/>
            <a:ext cx="1925637"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3x3 average</a:t>
            </a:r>
          </a:p>
        </p:txBody>
      </p:sp>
      <p:sp>
        <p:nvSpPr>
          <p:cNvPr id="25610" name="Line 5"/>
          <p:cNvSpPr>
            <a:spLocks noChangeShapeType="1"/>
          </p:cNvSpPr>
          <p:nvPr/>
        </p:nvSpPr>
        <p:spPr bwMode="auto">
          <a:xfrm>
            <a:off x="2333625" y="3571875"/>
            <a:ext cx="36290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2662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6631" name="Rectangle 2"/>
          <p:cNvSpPr>
            <a:spLocks noGrp="1" noChangeArrowheads="1"/>
          </p:cNvSpPr>
          <p:nvPr>
            <p:ph type="title"/>
          </p:nvPr>
        </p:nvSpPr>
        <p:spPr>
          <a:xfrm>
            <a:off x="838200" y="1143000"/>
            <a:ext cx="7772400" cy="723900"/>
          </a:xfrm>
        </p:spPr>
        <p:txBody>
          <a:bodyPr/>
          <a:lstStyle/>
          <a:p>
            <a:r>
              <a:rPr lang="en-US" altLang="en-US" smtClean="0"/>
              <a:t>Moving Window Transform: Example</a:t>
            </a:r>
          </a:p>
        </p:txBody>
      </p:sp>
      <p:sp>
        <p:nvSpPr>
          <p:cNvPr id="26632" name="Text Box 5"/>
          <p:cNvSpPr txBox="1">
            <a:spLocks noChangeArrowheads="1"/>
          </p:cNvSpPr>
          <p:nvPr/>
        </p:nvSpPr>
        <p:spPr bwMode="auto">
          <a:xfrm>
            <a:off x="1925638" y="5486400"/>
            <a:ext cx="1223962"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original</a:t>
            </a:r>
          </a:p>
        </p:txBody>
      </p:sp>
      <p:sp>
        <p:nvSpPr>
          <p:cNvPr id="26633" name="Text Box 6"/>
          <p:cNvSpPr txBox="1">
            <a:spLocks noChangeArrowheads="1"/>
          </p:cNvSpPr>
          <p:nvPr/>
        </p:nvSpPr>
        <p:spPr bwMode="auto">
          <a:xfrm>
            <a:off x="5599113" y="5486400"/>
            <a:ext cx="1925637"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3x3 average</a:t>
            </a:r>
          </a:p>
        </p:txBody>
      </p:sp>
      <p:sp>
        <p:nvSpPr>
          <p:cNvPr id="26634" name="Line 5"/>
          <p:cNvSpPr>
            <a:spLocks noChangeShapeType="1"/>
          </p:cNvSpPr>
          <p:nvPr/>
        </p:nvSpPr>
        <p:spPr bwMode="auto">
          <a:xfrm>
            <a:off x="2533650" y="3571875"/>
            <a:ext cx="36290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2765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7655" name="Rectangle 2"/>
          <p:cNvSpPr>
            <a:spLocks noGrp="1" noChangeArrowheads="1"/>
          </p:cNvSpPr>
          <p:nvPr>
            <p:ph type="title"/>
          </p:nvPr>
        </p:nvSpPr>
        <p:spPr>
          <a:xfrm>
            <a:off x="838200" y="1143000"/>
            <a:ext cx="7772400" cy="723900"/>
          </a:xfrm>
        </p:spPr>
        <p:txBody>
          <a:bodyPr/>
          <a:lstStyle/>
          <a:p>
            <a:r>
              <a:rPr lang="en-US" altLang="en-US" smtClean="0"/>
              <a:t>Moving Window Transform: Example</a:t>
            </a:r>
          </a:p>
        </p:txBody>
      </p:sp>
      <p:sp>
        <p:nvSpPr>
          <p:cNvPr id="27656" name="Text Box 5"/>
          <p:cNvSpPr txBox="1">
            <a:spLocks noChangeArrowheads="1"/>
          </p:cNvSpPr>
          <p:nvPr/>
        </p:nvSpPr>
        <p:spPr bwMode="auto">
          <a:xfrm>
            <a:off x="1925638" y="5486400"/>
            <a:ext cx="1223962"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original</a:t>
            </a:r>
          </a:p>
        </p:txBody>
      </p:sp>
      <p:sp>
        <p:nvSpPr>
          <p:cNvPr id="27657" name="Text Box 6"/>
          <p:cNvSpPr txBox="1">
            <a:spLocks noChangeArrowheads="1"/>
          </p:cNvSpPr>
          <p:nvPr/>
        </p:nvSpPr>
        <p:spPr bwMode="auto">
          <a:xfrm>
            <a:off x="5599113" y="5486400"/>
            <a:ext cx="1925637"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3x3 average</a:t>
            </a:r>
          </a:p>
        </p:txBody>
      </p:sp>
      <p:sp>
        <p:nvSpPr>
          <p:cNvPr id="27658" name="Line 5"/>
          <p:cNvSpPr>
            <a:spLocks noChangeShapeType="1"/>
          </p:cNvSpPr>
          <p:nvPr/>
        </p:nvSpPr>
        <p:spPr bwMode="auto">
          <a:xfrm>
            <a:off x="2743200" y="3571875"/>
            <a:ext cx="36290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2867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8679" name="Rectangle 2"/>
          <p:cNvSpPr>
            <a:spLocks noGrp="1" noChangeArrowheads="1"/>
          </p:cNvSpPr>
          <p:nvPr>
            <p:ph type="title"/>
          </p:nvPr>
        </p:nvSpPr>
        <p:spPr>
          <a:xfrm>
            <a:off x="838200" y="1143000"/>
            <a:ext cx="7772400" cy="723900"/>
          </a:xfrm>
        </p:spPr>
        <p:txBody>
          <a:bodyPr/>
          <a:lstStyle/>
          <a:p>
            <a:r>
              <a:rPr lang="en-US" altLang="en-US" smtClean="0"/>
              <a:t>Moving Window Transform: Example</a:t>
            </a:r>
          </a:p>
        </p:txBody>
      </p:sp>
      <p:sp>
        <p:nvSpPr>
          <p:cNvPr id="28680" name="Text Box 5"/>
          <p:cNvSpPr txBox="1">
            <a:spLocks noChangeArrowheads="1"/>
          </p:cNvSpPr>
          <p:nvPr/>
        </p:nvSpPr>
        <p:spPr bwMode="auto">
          <a:xfrm>
            <a:off x="1925638" y="5486400"/>
            <a:ext cx="1223962"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original</a:t>
            </a:r>
          </a:p>
        </p:txBody>
      </p:sp>
      <p:sp>
        <p:nvSpPr>
          <p:cNvPr id="28681" name="Text Box 6"/>
          <p:cNvSpPr txBox="1">
            <a:spLocks noChangeArrowheads="1"/>
          </p:cNvSpPr>
          <p:nvPr/>
        </p:nvSpPr>
        <p:spPr bwMode="auto">
          <a:xfrm>
            <a:off x="5599113" y="5486400"/>
            <a:ext cx="1925637"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3x3 average</a:t>
            </a:r>
          </a:p>
        </p:txBody>
      </p:sp>
      <p:sp>
        <p:nvSpPr>
          <p:cNvPr id="28682" name="Line 5"/>
          <p:cNvSpPr>
            <a:spLocks noChangeShapeType="1"/>
          </p:cNvSpPr>
          <p:nvPr/>
        </p:nvSpPr>
        <p:spPr bwMode="auto">
          <a:xfrm>
            <a:off x="2943225" y="3571875"/>
            <a:ext cx="36290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2969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251200" cy="3251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9703" name="Rectangle 2"/>
          <p:cNvSpPr>
            <a:spLocks noGrp="1" noChangeArrowheads="1"/>
          </p:cNvSpPr>
          <p:nvPr>
            <p:ph type="title"/>
          </p:nvPr>
        </p:nvSpPr>
        <p:spPr>
          <a:xfrm>
            <a:off x="838200" y="1143000"/>
            <a:ext cx="7772400" cy="723900"/>
          </a:xfrm>
        </p:spPr>
        <p:txBody>
          <a:bodyPr/>
          <a:lstStyle/>
          <a:p>
            <a:r>
              <a:rPr lang="en-US" altLang="en-US" smtClean="0"/>
              <a:t>Moving Window Transform: Example</a:t>
            </a:r>
          </a:p>
        </p:txBody>
      </p:sp>
      <p:sp>
        <p:nvSpPr>
          <p:cNvPr id="29704" name="Text Box 5"/>
          <p:cNvSpPr txBox="1">
            <a:spLocks noChangeArrowheads="1"/>
          </p:cNvSpPr>
          <p:nvPr/>
        </p:nvSpPr>
        <p:spPr bwMode="auto">
          <a:xfrm>
            <a:off x="1925638" y="5486400"/>
            <a:ext cx="1223962"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original</a:t>
            </a:r>
          </a:p>
        </p:txBody>
      </p:sp>
      <p:sp>
        <p:nvSpPr>
          <p:cNvPr id="29705" name="Text Box 6"/>
          <p:cNvSpPr txBox="1">
            <a:spLocks noChangeArrowheads="1"/>
          </p:cNvSpPr>
          <p:nvPr/>
        </p:nvSpPr>
        <p:spPr bwMode="auto">
          <a:xfrm>
            <a:off x="5599113" y="5486400"/>
            <a:ext cx="1925637" cy="457200"/>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none">
            <a:spAutoFit/>
          </a:bodyPr>
          <a:lstStyle>
            <a:defPPr>
              <a:defRPr lang="en-US"/>
            </a:defPPr>
            <a:lvl1pPr algn="l">
              <a:defRPr sz="2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3x3 average</a:t>
            </a:r>
          </a:p>
        </p:txBody>
      </p:sp>
      <p:sp>
        <p:nvSpPr>
          <p:cNvPr id="29706" name="Line 5"/>
          <p:cNvSpPr>
            <a:spLocks noChangeShapeType="1"/>
          </p:cNvSpPr>
          <p:nvPr/>
        </p:nvSpPr>
        <p:spPr bwMode="auto">
          <a:xfrm>
            <a:off x="3143250" y="3571875"/>
            <a:ext cx="36290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3"/>
          <p:cNvSpPr txBox="1">
            <a:spLocks noChangeArrowheads="1"/>
          </p:cNvSpPr>
          <p:nvPr/>
        </p:nvSpPr>
        <p:spPr bwMode="auto">
          <a:xfrm>
            <a:off x="381000" y="1785640"/>
            <a:ext cx="8382000" cy="44627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31775" indent="-231775">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Aft>
                <a:spcPts val="600"/>
              </a:spcAft>
              <a:buFontTx/>
              <a:buChar char="•"/>
            </a:pPr>
            <a:r>
              <a:rPr lang="en-US" altLang="en-US" sz="2200" dirty="0">
                <a:latin typeface="Calibri" panose="020F0502020204030204" pitchFamily="34" charset="0"/>
              </a:rPr>
              <a:t>The object, </a:t>
            </a:r>
            <a:r>
              <a:rPr lang="en-US" altLang="en-US" sz="2200" b="1" dirty="0">
                <a:latin typeface="Times New Roman" pitchFamily="18" charset="0"/>
              </a:rPr>
              <a:t>h</a:t>
            </a:r>
            <a:r>
              <a:rPr lang="en-US" altLang="en-US" sz="2200" dirty="0">
                <a:latin typeface="Times New Roman" pitchFamily="18" charset="0"/>
              </a:rPr>
              <a:t>(</a:t>
            </a:r>
            <a:r>
              <a:rPr lang="en-US" altLang="en-US" sz="2200" dirty="0">
                <a:latin typeface="Symbol" pitchFamily="18" charset="2"/>
              </a:rPr>
              <a:t>r</a:t>
            </a:r>
            <a:r>
              <a:rPr lang="en-US" altLang="en-US" sz="2200" dirty="0">
                <a:latin typeface="Times New Roman" pitchFamily="18" charset="0"/>
              </a:rPr>
              <a:t>,</a:t>
            </a:r>
            <a:r>
              <a:rPr lang="en-US" altLang="en-US" sz="2200" dirty="0">
                <a:latin typeface="Symbol" pitchFamily="18" charset="2"/>
                <a:sym typeface="Symbol" pitchFamily="18" charset="2"/>
              </a:rPr>
              <a:t></a:t>
            </a:r>
            <a:r>
              <a:rPr lang="en-US" altLang="en-US" sz="2200" dirty="0">
                <a:latin typeface="Times New Roman" pitchFamily="18" charset="0"/>
              </a:rPr>
              <a:t>)</a:t>
            </a:r>
            <a:r>
              <a:rPr lang="en-US" altLang="en-US" sz="2200" dirty="0">
                <a:latin typeface="Calibri" panose="020F0502020204030204" pitchFamily="34" charset="0"/>
              </a:rPr>
              <a:t>, in the equation is a weighting function, or in the discrete case, a rectangular matrix of numbers.</a:t>
            </a:r>
          </a:p>
          <a:p>
            <a:pPr algn="l">
              <a:spcAft>
                <a:spcPts val="600"/>
              </a:spcAft>
              <a:buFontTx/>
              <a:buChar char="•"/>
            </a:pPr>
            <a:r>
              <a:rPr lang="en-US" altLang="en-US" sz="2200" dirty="0">
                <a:latin typeface="Calibri" panose="020F0502020204030204" pitchFamily="34" charset="0"/>
              </a:rPr>
              <a:t>The matrix is the moving window</a:t>
            </a:r>
            <a:r>
              <a:rPr lang="en-US" altLang="en-US" sz="2200" dirty="0" smtClean="0">
                <a:latin typeface="Calibri" panose="020F0502020204030204" pitchFamily="34" charset="0"/>
              </a:rPr>
              <a:t>. It is called variously the weight matrix; convolution matrix, kernel, mask, or neighborhood; or a filter, filter kernel, or filter matrix.  All the names mean the same thing.</a:t>
            </a:r>
            <a:endParaRPr lang="en-US" altLang="en-US" sz="2200" dirty="0">
              <a:latin typeface="Calibri" panose="020F0502020204030204" pitchFamily="34" charset="0"/>
            </a:endParaRPr>
          </a:p>
          <a:p>
            <a:pPr algn="l">
              <a:spcAft>
                <a:spcPts val="600"/>
              </a:spcAft>
              <a:buFontTx/>
              <a:buChar char="•"/>
            </a:pPr>
            <a:r>
              <a:rPr lang="en-US" altLang="en-US" sz="2200" dirty="0">
                <a:latin typeface="Calibri" panose="020F0502020204030204" pitchFamily="34" charset="0"/>
              </a:rPr>
              <a:t>Pixel </a:t>
            </a:r>
            <a:r>
              <a:rPr lang="en-US" altLang="en-US" sz="2200" dirty="0">
                <a:latin typeface="Times New Roman" pitchFamily="18" charset="0"/>
              </a:rPr>
              <a:t>(</a:t>
            </a:r>
            <a:r>
              <a:rPr lang="en-US" altLang="en-US" sz="2200" i="1" dirty="0">
                <a:latin typeface="Times New Roman" pitchFamily="18" charset="0"/>
              </a:rPr>
              <a:t>r</a:t>
            </a:r>
            <a:r>
              <a:rPr lang="en-US" altLang="en-US" sz="2200" dirty="0">
                <a:latin typeface="Times New Roman" pitchFamily="18" charset="0"/>
              </a:rPr>
              <a:t>,</a:t>
            </a:r>
            <a:r>
              <a:rPr lang="en-US" altLang="en-US" sz="2200" i="1" dirty="0">
                <a:latin typeface="Times New Roman" pitchFamily="18" charset="0"/>
              </a:rPr>
              <a:t>c</a:t>
            </a:r>
            <a:r>
              <a:rPr lang="en-US" altLang="en-US" sz="2200" dirty="0">
                <a:latin typeface="Times New Roman" pitchFamily="18" charset="0"/>
              </a:rPr>
              <a:t>)</a:t>
            </a:r>
            <a:r>
              <a:rPr lang="en-US" altLang="en-US" sz="2200" dirty="0">
                <a:latin typeface="Calibri" panose="020F0502020204030204" pitchFamily="34" charset="0"/>
              </a:rPr>
              <a:t> in the output image is the weighted sum of pixels from the original image in the neighborhood of </a:t>
            </a:r>
            <a:r>
              <a:rPr lang="en-US" altLang="en-US" sz="2200" dirty="0">
                <a:latin typeface="Times New Roman" pitchFamily="18" charset="0"/>
              </a:rPr>
              <a:t>(</a:t>
            </a:r>
            <a:r>
              <a:rPr lang="en-US" altLang="en-US" sz="2200" i="1" dirty="0">
                <a:latin typeface="Times New Roman" pitchFamily="18" charset="0"/>
              </a:rPr>
              <a:t>r</a:t>
            </a:r>
            <a:r>
              <a:rPr lang="en-US" altLang="en-US" sz="2200" dirty="0">
                <a:latin typeface="Times New Roman" pitchFamily="18" charset="0"/>
              </a:rPr>
              <a:t>,</a:t>
            </a:r>
            <a:r>
              <a:rPr lang="en-US" altLang="en-US" sz="2200" i="1" dirty="0">
                <a:latin typeface="Times New Roman" pitchFamily="18" charset="0"/>
              </a:rPr>
              <a:t>c</a:t>
            </a:r>
            <a:r>
              <a:rPr lang="en-US" altLang="en-US" sz="2200" dirty="0">
                <a:latin typeface="Times New Roman" pitchFamily="18" charset="0"/>
              </a:rPr>
              <a:t>)</a:t>
            </a:r>
            <a:r>
              <a:rPr lang="en-US" altLang="en-US" sz="2200" dirty="0">
                <a:latin typeface="Calibri" panose="020F0502020204030204" pitchFamily="34" charset="0"/>
              </a:rPr>
              <a:t> traced by the matrix</a:t>
            </a:r>
            <a:r>
              <a:rPr lang="en-US" altLang="en-US" sz="2200" dirty="0" smtClean="0">
                <a:latin typeface="Calibri" panose="020F0502020204030204" pitchFamily="34" charset="0"/>
              </a:rPr>
              <a:t>.  </a:t>
            </a:r>
            <a:endParaRPr lang="en-US" altLang="en-US" sz="2200" dirty="0">
              <a:latin typeface="Calibri" panose="020F0502020204030204" pitchFamily="34" charset="0"/>
            </a:endParaRPr>
          </a:p>
          <a:p>
            <a:pPr algn="l">
              <a:spcAft>
                <a:spcPts val="600"/>
              </a:spcAft>
              <a:buFontTx/>
              <a:buChar char="•"/>
            </a:pPr>
            <a:r>
              <a:rPr lang="en-US" altLang="en-US" sz="2200" dirty="0">
                <a:latin typeface="Calibri" panose="020F0502020204030204" pitchFamily="34" charset="0"/>
              </a:rPr>
              <a:t>Each pixel in the neighborhood of </a:t>
            </a:r>
            <a:r>
              <a:rPr lang="en-US" altLang="en-US" sz="2200" dirty="0">
                <a:latin typeface="Times New Roman" pitchFamily="18" charset="0"/>
              </a:rPr>
              <a:t>(</a:t>
            </a:r>
            <a:r>
              <a:rPr lang="en-US" altLang="en-US" sz="2200" i="1" dirty="0">
                <a:latin typeface="Times New Roman" pitchFamily="18" charset="0"/>
              </a:rPr>
              <a:t>r</a:t>
            </a:r>
            <a:r>
              <a:rPr lang="en-US" altLang="en-US" sz="2200" dirty="0">
                <a:latin typeface="Times New Roman" pitchFamily="18" charset="0"/>
              </a:rPr>
              <a:t>,</a:t>
            </a:r>
            <a:r>
              <a:rPr lang="en-US" altLang="en-US" sz="2200" i="1" dirty="0">
                <a:latin typeface="Times New Roman" pitchFamily="18" charset="0"/>
              </a:rPr>
              <a:t>c</a:t>
            </a:r>
            <a:r>
              <a:rPr lang="en-US" altLang="en-US" sz="2200" dirty="0">
                <a:latin typeface="Times New Roman" pitchFamily="18" charset="0"/>
              </a:rPr>
              <a:t>)</a:t>
            </a:r>
            <a:r>
              <a:rPr lang="en-US" altLang="en-US" sz="2200" dirty="0">
                <a:latin typeface="Calibri" panose="020F0502020204030204" pitchFamily="34" charset="0"/>
              </a:rPr>
              <a:t> is multiplied by the corresponding matrix value </a:t>
            </a:r>
            <a:r>
              <a:rPr lang="en-US" altLang="en-US" sz="2200" dirty="0">
                <a:latin typeface="Calibri" panose="020F0502020204030204" pitchFamily="34" charset="0"/>
                <a:cs typeface="Arial" pitchFamily="34" charset="0"/>
              </a:rPr>
              <a:t>—</a:t>
            </a:r>
            <a:r>
              <a:rPr lang="en-US" altLang="en-US" sz="2200" dirty="0">
                <a:latin typeface="Calibri" panose="020F0502020204030204" pitchFamily="34" charset="0"/>
              </a:rPr>
              <a:t> after the matrix is rotated  by </a:t>
            </a:r>
            <a:r>
              <a:rPr lang="en-US" altLang="en-US" sz="2200" dirty="0">
                <a:latin typeface="Times New Roman" pitchFamily="18" charset="0"/>
              </a:rPr>
              <a:t>180</a:t>
            </a:r>
            <a:r>
              <a:rPr lang="en-US" altLang="en-US" sz="2200" dirty="0">
                <a:latin typeface="Times New Roman" pitchFamily="18" charset="0"/>
                <a:cs typeface="Times New Roman" pitchFamily="18" charset="0"/>
              </a:rPr>
              <a:t>º</a:t>
            </a:r>
            <a:r>
              <a:rPr lang="en-US" altLang="en-US" sz="2200" dirty="0">
                <a:latin typeface="Calibri" panose="020F0502020204030204" pitchFamily="34" charset="0"/>
                <a:cs typeface="Times New Roman" pitchFamily="18" charset="0"/>
              </a:rPr>
              <a:t>.  (See slide </a:t>
            </a:r>
            <a:r>
              <a:rPr lang="en-US" altLang="en-US" sz="2200" dirty="0" smtClean="0">
                <a:latin typeface="Calibri" panose="020F0502020204030204" pitchFamily="34" charset="0"/>
                <a:cs typeface="Times New Roman" pitchFamily="18" charset="0"/>
                <a:hlinkClick r:id="rId2" action="ppaction://hlinksldjump"/>
              </a:rPr>
              <a:t>30</a:t>
            </a:r>
            <a:r>
              <a:rPr lang="en-US" altLang="en-US" sz="2200" dirty="0" smtClean="0">
                <a:latin typeface="Calibri" panose="020F0502020204030204" pitchFamily="34" charset="0"/>
                <a:cs typeface="Times New Roman" pitchFamily="18" charset="0"/>
              </a:rPr>
              <a:t>).</a:t>
            </a:r>
            <a:endParaRPr lang="en-US" altLang="en-US" sz="2200" dirty="0">
              <a:latin typeface="Calibri" panose="020F0502020204030204" pitchFamily="34" charset="0"/>
              <a:cs typeface="Times New Roman" pitchFamily="18" charset="0"/>
            </a:endParaRPr>
          </a:p>
          <a:p>
            <a:pPr algn="l">
              <a:spcAft>
                <a:spcPts val="600"/>
              </a:spcAft>
              <a:buFontTx/>
              <a:buChar char="•"/>
            </a:pPr>
            <a:r>
              <a:rPr lang="en-US" altLang="en-US" sz="2200" dirty="0">
                <a:latin typeface="Calibri" panose="020F0502020204030204" pitchFamily="34" charset="0"/>
                <a:cs typeface="Times New Roman" pitchFamily="18" charset="0"/>
              </a:rPr>
              <a:t>The sum of those products is the value of p</a:t>
            </a:r>
            <a:r>
              <a:rPr lang="en-US" altLang="en-US" sz="2200" dirty="0">
                <a:latin typeface="Calibri" panose="020F0502020204030204" pitchFamily="34" charset="0"/>
              </a:rPr>
              <a:t>ixel </a:t>
            </a:r>
            <a:r>
              <a:rPr lang="en-US" altLang="en-US" sz="2200" dirty="0">
                <a:latin typeface="Times New Roman" pitchFamily="18" charset="0"/>
              </a:rPr>
              <a:t>(</a:t>
            </a:r>
            <a:r>
              <a:rPr lang="en-US" altLang="en-US" sz="2200" i="1" dirty="0">
                <a:latin typeface="Times New Roman" pitchFamily="18" charset="0"/>
              </a:rPr>
              <a:t>r</a:t>
            </a:r>
            <a:r>
              <a:rPr lang="en-US" altLang="en-US" sz="2200" dirty="0">
                <a:latin typeface="Times New Roman" pitchFamily="18" charset="0"/>
              </a:rPr>
              <a:t>,</a:t>
            </a:r>
            <a:r>
              <a:rPr lang="en-US" altLang="en-US" sz="2200" i="1" dirty="0">
                <a:latin typeface="Times New Roman" pitchFamily="18" charset="0"/>
              </a:rPr>
              <a:t>c</a:t>
            </a:r>
            <a:r>
              <a:rPr lang="en-US" altLang="en-US" sz="2200" dirty="0">
                <a:latin typeface="Times New Roman" pitchFamily="18" charset="0"/>
              </a:rPr>
              <a:t>)</a:t>
            </a:r>
            <a:r>
              <a:rPr lang="en-US" altLang="en-US" sz="2200" dirty="0">
                <a:latin typeface="Calibri" panose="020F0502020204030204" pitchFamily="34" charset="0"/>
              </a:rPr>
              <a:t> in the output </a:t>
            </a:r>
            <a:r>
              <a:rPr lang="en-US" altLang="en-US" sz="2200" dirty="0" smtClean="0">
                <a:latin typeface="Calibri" panose="020F0502020204030204" pitchFamily="34" charset="0"/>
              </a:rPr>
              <a:t>image.</a:t>
            </a:r>
            <a:endParaRPr lang="en-US" altLang="en-US" sz="2200" dirty="0">
              <a:latin typeface="Calibri" panose="020F0502020204030204" pitchFamily="34" charset="0"/>
            </a:endParaRPr>
          </a:p>
        </p:txBody>
      </p:sp>
      <p:sp>
        <p:nvSpPr>
          <p:cNvPr id="8" name="Rectangle 2"/>
          <p:cNvSpPr txBox="1">
            <a:spLocks noChangeArrowheads="1"/>
          </p:cNvSpPr>
          <p:nvPr/>
        </p:nvSpPr>
        <p:spPr bwMode="auto">
          <a:xfrm>
            <a:off x="381000" y="914400"/>
            <a:ext cx="7772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a:lstStyle>
          <a:p>
            <a:r>
              <a:rPr lang="en-US" altLang="en-US" kern="0" dirty="0" smtClean="0"/>
              <a:t>Convolution Matrix (</a:t>
            </a:r>
            <a:r>
              <a:rPr lang="en-US" altLang="en-US" sz="3200" kern="0" dirty="0" smtClean="0"/>
              <a:t>Weight Matrix</a:t>
            </a:r>
            <a:r>
              <a:rPr lang="en-US" altLang="en-US" kern="0" dirty="0" smtClean="0"/>
              <a:t>)</a:t>
            </a:r>
          </a:p>
        </p:txBody>
      </p:sp>
      <p:sp>
        <p:nvSpPr>
          <p:cNvPr id="6" name="Date Placeholder 5"/>
          <p:cNvSpPr>
            <a:spLocks noGrp="1"/>
          </p:cNvSpPr>
          <p:nvPr>
            <p:ph type="dt" sz="half" idx="2"/>
          </p:nvPr>
        </p:nvSpPr>
        <p:spPr/>
        <p:txBody>
          <a:bodyPr/>
          <a:lstStyle/>
          <a:p>
            <a:pPr>
              <a:defRPr/>
            </a:pPr>
            <a:r>
              <a:rPr lang="en-US" smtClean="0"/>
              <a:t>12 October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a:xfrm>
            <a:off x="685800" y="1181100"/>
            <a:ext cx="7772400" cy="723900"/>
          </a:xfrm>
        </p:spPr>
        <p:txBody>
          <a:bodyPr/>
          <a:lstStyle/>
          <a:p>
            <a:pPr algn="ctr"/>
            <a:r>
              <a:rPr lang="en-US" altLang="en-US" dirty="0" smtClean="0"/>
              <a:t>Convolution Matrices: Moving Window</a:t>
            </a:r>
          </a:p>
        </p:txBody>
      </p:sp>
      <p:pic>
        <p:nvPicPr>
          <p:cNvPr id="20486" name="Picture 7" descr="conv_mask_mw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412038" cy="36607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0488" name="Text Box 9"/>
          <p:cNvSpPr txBox="1">
            <a:spLocks noChangeArrowheads="1"/>
          </p:cNvSpPr>
          <p:nvPr/>
        </p:nvSpPr>
        <p:spPr bwMode="auto">
          <a:xfrm>
            <a:off x="7086600" y="3657600"/>
            <a:ext cx="1752600" cy="396875"/>
          </a:xfrm>
          <a:prstGeom prst="rect">
            <a:avLst/>
          </a:prstGeom>
          <a:solidFill>
            <a:srgbClr val="FFFFCC"/>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50000"/>
              </a:spcBef>
            </a:pPr>
            <a:r>
              <a:rPr lang="en-US" altLang="en-US"/>
              <a:t>rotate 180°…</a:t>
            </a:r>
          </a:p>
        </p:txBody>
      </p:sp>
      <p:sp>
        <p:nvSpPr>
          <p:cNvPr id="20489" name="Text Box 10"/>
          <p:cNvSpPr txBox="1">
            <a:spLocks noChangeArrowheads="1"/>
          </p:cNvSpPr>
          <p:nvPr/>
        </p:nvSpPr>
        <p:spPr bwMode="auto">
          <a:xfrm>
            <a:off x="1981200" y="5105400"/>
            <a:ext cx="1371600" cy="1006475"/>
          </a:xfrm>
          <a:prstGeom prst="rect">
            <a:avLst/>
          </a:prstGeom>
          <a:solidFill>
            <a:srgbClr val="FFFFCC"/>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50000"/>
              </a:spcBef>
            </a:pPr>
            <a:r>
              <a:rPr lang="en-US" altLang="en-US"/>
              <a:t>translate to pixel loc (r,c)</a:t>
            </a:r>
          </a:p>
        </p:txBody>
      </p:sp>
      <p:sp>
        <p:nvSpPr>
          <p:cNvPr id="20490" name="Line 11"/>
          <p:cNvSpPr>
            <a:spLocks noChangeShapeType="1"/>
          </p:cNvSpPr>
          <p:nvPr/>
        </p:nvSpPr>
        <p:spPr bwMode="auto">
          <a:xfrm>
            <a:off x="1524000" y="3886200"/>
            <a:ext cx="914400" cy="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487" name="Text Box 8"/>
          <p:cNvSpPr txBox="1">
            <a:spLocks noChangeArrowheads="1"/>
          </p:cNvSpPr>
          <p:nvPr/>
        </p:nvSpPr>
        <p:spPr bwMode="auto">
          <a:xfrm>
            <a:off x="609600" y="3657600"/>
            <a:ext cx="1143000" cy="7016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50000"/>
              </a:spcBef>
            </a:pPr>
            <a:r>
              <a:rPr lang="en-US" altLang="en-US" dirty="0" smtClean="0"/>
              <a:t>matrix </a:t>
            </a:r>
            <a:r>
              <a:rPr lang="en-US" altLang="en-US" dirty="0"/>
              <a:t>origin</a:t>
            </a:r>
          </a:p>
        </p:txBody>
      </p:sp>
      <p:sp>
        <p:nvSpPr>
          <p:cNvPr id="20491" name="Line 12"/>
          <p:cNvSpPr>
            <a:spLocks noChangeShapeType="1"/>
          </p:cNvSpPr>
          <p:nvPr/>
        </p:nvSpPr>
        <p:spPr bwMode="auto">
          <a:xfrm flipV="1">
            <a:off x="2667000" y="4038600"/>
            <a:ext cx="0" cy="106680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492" name="Line 14"/>
          <p:cNvSpPr>
            <a:spLocks noChangeShapeType="1"/>
          </p:cNvSpPr>
          <p:nvPr/>
        </p:nvSpPr>
        <p:spPr bwMode="auto">
          <a:xfrm flipH="1">
            <a:off x="6629400" y="3886200"/>
            <a:ext cx="533400" cy="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493" name="Text Box 16"/>
          <p:cNvSpPr txBox="1">
            <a:spLocks noChangeArrowheads="1"/>
          </p:cNvSpPr>
          <p:nvPr/>
        </p:nvSpPr>
        <p:spPr bwMode="auto">
          <a:xfrm>
            <a:off x="5715000" y="5105400"/>
            <a:ext cx="1371600" cy="1006475"/>
          </a:xfrm>
          <a:prstGeom prst="rect">
            <a:avLst/>
          </a:prstGeom>
          <a:solidFill>
            <a:srgbClr val="FFFFCC"/>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50000"/>
              </a:spcBef>
            </a:pPr>
            <a:r>
              <a:rPr lang="en-US" altLang="en-US"/>
              <a:t>… around pixel loc (r,c)</a:t>
            </a:r>
          </a:p>
        </p:txBody>
      </p:sp>
      <p:sp>
        <p:nvSpPr>
          <p:cNvPr id="20494" name="Line 17"/>
          <p:cNvSpPr>
            <a:spLocks noChangeShapeType="1"/>
          </p:cNvSpPr>
          <p:nvPr/>
        </p:nvSpPr>
        <p:spPr bwMode="auto">
          <a:xfrm flipV="1">
            <a:off x="6400800" y="4038600"/>
            <a:ext cx="0" cy="106680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 name="Text Box 8"/>
          <p:cNvSpPr txBox="1">
            <a:spLocks noChangeArrowheads="1"/>
          </p:cNvSpPr>
          <p:nvPr/>
        </p:nvSpPr>
        <p:spPr bwMode="auto">
          <a:xfrm>
            <a:off x="443418" y="388203"/>
            <a:ext cx="3976182" cy="830997"/>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50000"/>
              </a:spcBef>
            </a:pPr>
            <a:r>
              <a:rPr lang="en-US" altLang="en-US" sz="1600" dirty="0" smtClean="0"/>
              <a:t>When performed per the definition on p. 5, the convolution’s matrix must be rotated by 180</a:t>
            </a:r>
            <a:r>
              <a:rPr lang="en-US" altLang="en-US" sz="1600" dirty="0" smtClean="0">
                <a:sym typeface="Symbol" panose="05050102010706020507" pitchFamily="18" charset="2"/>
              </a:rPr>
              <a:t> before the raster scan.</a:t>
            </a:r>
            <a:endParaRPr lang="en-US" altLang="en-US" sz="1600" dirty="0"/>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a:xfrm>
            <a:off x="685800" y="1181100"/>
            <a:ext cx="7772400" cy="723900"/>
          </a:xfrm>
        </p:spPr>
        <p:txBody>
          <a:bodyPr/>
          <a:lstStyle/>
          <a:p>
            <a:pPr algn="ctr"/>
            <a:r>
              <a:rPr lang="en-US" altLang="en-US" dirty="0" smtClean="0"/>
              <a:t>Convolution Matrices: Moving Window</a:t>
            </a:r>
          </a:p>
        </p:txBody>
      </p:sp>
      <p:pic>
        <p:nvPicPr>
          <p:cNvPr id="21510" name="Picture 3" descr="conv_mask_mw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412038"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9"/>
          <p:cNvSpPr txBox="1">
            <a:spLocks noChangeArrowheads="1"/>
          </p:cNvSpPr>
          <p:nvPr/>
        </p:nvSpPr>
        <p:spPr bwMode="auto">
          <a:xfrm>
            <a:off x="7239000" y="5105400"/>
            <a:ext cx="1371600" cy="1006475"/>
          </a:xfrm>
          <a:prstGeom prst="rect">
            <a:avLst/>
          </a:prstGeom>
          <a:solidFill>
            <a:srgbClr val="FFFFCC"/>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defPPr>
              <a:defRPr lang="en-US"/>
            </a:defPPr>
            <a:lvl1pPr>
              <a:spcBef>
                <a:spcPct val="50000"/>
              </a:spcBef>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multiplies pixel I(r+1,c+1)</a:t>
            </a:r>
          </a:p>
        </p:txBody>
      </p:sp>
      <p:sp>
        <p:nvSpPr>
          <p:cNvPr id="21512" name="Line 10"/>
          <p:cNvSpPr>
            <a:spLocks noChangeShapeType="1"/>
          </p:cNvSpPr>
          <p:nvPr/>
        </p:nvSpPr>
        <p:spPr bwMode="auto">
          <a:xfrm flipH="1" flipV="1">
            <a:off x="6934200" y="4572000"/>
            <a:ext cx="381000" cy="60960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13" name="Text Box 11"/>
          <p:cNvSpPr txBox="1">
            <a:spLocks noChangeArrowheads="1"/>
          </p:cNvSpPr>
          <p:nvPr/>
        </p:nvSpPr>
        <p:spPr bwMode="auto">
          <a:xfrm>
            <a:off x="3352800" y="2362200"/>
            <a:ext cx="1371600" cy="10064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defPPr>
              <a:defRPr lang="en-US"/>
            </a:defPPr>
            <a:lvl1pPr>
              <a:spcBef>
                <a:spcPct val="50000"/>
              </a:spcBef>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multiplies pixel   I(r-1,c-2)</a:t>
            </a:r>
          </a:p>
        </p:txBody>
      </p:sp>
      <p:sp>
        <p:nvSpPr>
          <p:cNvPr id="21514" name="Text Box 12"/>
          <p:cNvSpPr txBox="1">
            <a:spLocks noChangeArrowheads="1"/>
          </p:cNvSpPr>
          <p:nvPr/>
        </p:nvSpPr>
        <p:spPr bwMode="auto">
          <a:xfrm>
            <a:off x="4191000" y="4495800"/>
            <a:ext cx="1371600" cy="1006475"/>
          </a:xfrm>
          <a:prstGeom prst="rect">
            <a:avLst/>
          </a:prstGeom>
          <a:solidFill>
            <a:srgbClr val="FFFFCC"/>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defPPr>
              <a:defRPr lang="en-US"/>
            </a:defPPr>
            <a:lvl1pPr>
              <a:spcBef>
                <a:spcPct val="50000"/>
              </a:spcBef>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multiplies pixel   I(r,c-1)</a:t>
            </a:r>
          </a:p>
        </p:txBody>
      </p:sp>
      <p:sp>
        <p:nvSpPr>
          <p:cNvPr id="21515" name="Line 15"/>
          <p:cNvSpPr>
            <a:spLocks noChangeShapeType="1"/>
          </p:cNvSpPr>
          <p:nvPr/>
        </p:nvSpPr>
        <p:spPr bwMode="auto">
          <a:xfrm>
            <a:off x="2133600" y="5867400"/>
            <a:ext cx="4953000" cy="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1516" name="Line 16"/>
          <p:cNvSpPr>
            <a:spLocks noChangeShapeType="1"/>
          </p:cNvSpPr>
          <p:nvPr/>
        </p:nvSpPr>
        <p:spPr bwMode="auto">
          <a:xfrm flipV="1">
            <a:off x="2133600" y="3505200"/>
            <a:ext cx="0" cy="236220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1517" name="Line 17"/>
          <p:cNvSpPr>
            <a:spLocks noChangeShapeType="1"/>
          </p:cNvSpPr>
          <p:nvPr/>
        </p:nvSpPr>
        <p:spPr bwMode="auto">
          <a:xfrm>
            <a:off x="3352800" y="4038600"/>
            <a:ext cx="914400" cy="76200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18" name="Line 18"/>
          <p:cNvSpPr>
            <a:spLocks noChangeShapeType="1"/>
          </p:cNvSpPr>
          <p:nvPr/>
        </p:nvSpPr>
        <p:spPr bwMode="auto">
          <a:xfrm flipV="1">
            <a:off x="5486400" y="4038600"/>
            <a:ext cx="381000" cy="53340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19" name="Line 19"/>
          <p:cNvSpPr>
            <a:spLocks noChangeShapeType="1"/>
          </p:cNvSpPr>
          <p:nvPr/>
        </p:nvSpPr>
        <p:spPr bwMode="auto">
          <a:xfrm flipV="1">
            <a:off x="3886200" y="3276600"/>
            <a:ext cx="152400" cy="99060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20" name="Line 20"/>
          <p:cNvSpPr>
            <a:spLocks noChangeShapeType="1"/>
          </p:cNvSpPr>
          <p:nvPr/>
        </p:nvSpPr>
        <p:spPr bwMode="auto">
          <a:xfrm>
            <a:off x="4572000" y="2895600"/>
            <a:ext cx="762000" cy="30480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21" name="Text Box 21"/>
          <p:cNvSpPr txBox="1">
            <a:spLocks noChangeArrowheads="1"/>
          </p:cNvSpPr>
          <p:nvPr/>
        </p:nvSpPr>
        <p:spPr bwMode="auto">
          <a:xfrm>
            <a:off x="7239000" y="1981200"/>
            <a:ext cx="1371600" cy="1006475"/>
          </a:xfrm>
          <a:prstGeom prst="rect">
            <a:avLst/>
          </a:prstGeom>
          <a:solidFill>
            <a:srgbClr val="FFFFCC"/>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defPPr>
              <a:defRPr lang="en-US"/>
            </a:defPPr>
            <a:lvl1pPr>
              <a:spcBef>
                <a:spcPct val="50000"/>
              </a:spcBef>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multiplies   pixel   I(r-1,c)</a:t>
            </a:r>
          </a:p>
        </p:txBody>
      </p:sp>
      <p:sp>
        <p:nvSpPr>
          <p:cNvPr id="21522" name="Line 23"/>
          <p:cNvSpPr>
            <a:spLocks noChangeShapeType="1"/>
          </p:cNvSpPr>
          <p:nvPr/>
        </p:nvSpPr>
        <p:spPr bwMode="auto">
          <a:xfrm flipV="1">
            <a:off x="2667000" y="2286000"/>
            <a:ext cx="0" cy="198120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1523" name="Line 24"/>
          <p:cNvSpPr>
            <a:spLocks noChangeShapeType="1"/>
          </p:cNvSpPr>
          <p:nvPr/>
        </p:nvSpPr>
        <p:spPr bwMode="auto">
          <a:xfrm>
            <a:off x="2667000" y="2286000"/>
            <a:ext cx="4419600" cy="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1524" name="Line 25"/>
          <p:cNvSpPr>
            <a:spLocks noChangeShapeType="1"/>
          </p:cNvSpPr>
          <p:nvPr/>
        </p:nvSpPr>
        <p:spPr bwMode="auto">
          <a:xfrm flipH="1">
            <a:off x="6553200" y="2895600"/>
            <a:ext cx="838200" cy="30480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1" name="Text Box 8"/>
          <p:cNvSpPr txBox="1">
            <a:spLocks noChangeArrowheads="1"/>
          </p:cNvSpPr>
          <p:nvPr/>
        </p:nvSpPr>
        <p:spPr bwMode="auto">
          <a:xfrm>
            <a:off x="443418" y="388203"/>
            <a:ext cx="3976182" cy="830997"/>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50000"/>
              </a:spcBef>
            </a:pPr>
            <a:r>
              <a:rPr lang="en-US" altLang="en-US" sz="1600" dirty="0" smtClean="0"/>
              <a:t>When performed per the definition on p. 16, the convolution’s matrix must be rotated by 180</a:t>
            </a:r>
            <a:r>
              <a:rPr lang="en-US" altLang="en-US" sz="1600" dirty="0" smtClean="0">
                <a:sym typeface="Symbol" panose="05050102010706020507" pitchFamily="18" charset="2"/>
              </a:rPr>
              <a:t> before the raster scan.</a:t>
            </a:r>
            <a:endParaRPr lang="en-US" altLang="en-US" sz="1600" dirty="0"/>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4" descr="barb_persp_con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2057400"/>
            <a:ext cx="66198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2"/>
          <p:cNvSpPr>
            <a:spLocks noGrp="1" noChangeArrowheads="1"/>
          </p:cNvSpPr>
          <p:nvPr>
            <p:ph type="title"/>
          </p:nvPr>
        </p:nvSpPr>
        <p:spPr>
          <a:xfrm>
            <a:off x="685800" y="1181100"/>
            <a:ext cx="7772400" cy="723900"/>
          </a:xfrm>
        </p:spPr>
        <p:txBody>
          <a:bodyPr/>
          <a:lstStyle/>
          <a:p>
            <a:pPr algn="ctr"/>
            <a:r>
              <a:rPr lang="en-US" altLang="en-US" smtClean="0"/>
              <a:t>Convolution by Moving Window</a:t>
            </a:r>
          </a:p>
        </p:txBody>
      </p:sp>
      <p:sp>
        <p:nvSpPr>
          <p:cNvPr id="22545" name="Rectangle 18"/>
          <p:cNvSpPr>
            <a:spLocks noChangeArrowheads="1"/>
          </p:cNvSpPr>
          <p:nvPr/>
        </p:nvSpPr>
        <p:spPr bwMode="auto">
          <a:xfrm>
            <a:off x="6934201" y="2209802"/>
            <a:ext cx="1066801" cy="1066801"/>
          </a:xfrm>
          <a:prstGeom prst="rect">
            <a:avLst/>
          </a:prstGeom>
          <a:solidFill>
            <a:srgbClr val="FFFFCC"/>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22546" name="Object 5"/>
          <p:cNvGraphicFramePr>
            <a:graphicFrameLocks noChangeAspect="1"/>
          </p:cNvGraphicFramePr>
          <p:nvPr/>
        </p:nvGraphicFramePr>
        <p:xfrm>
          <a:off x="7027864" y="2274890"/>
          <a:ext cx="877888" cy="935038"/>
        </p:xfrm>
        <a:graphic>
          <a:graphicData uri="http://schemas.openxmlformats.org/presentationml/2006/ole">
            <mc:AlternateContent xmlns:mc="http://schemas.openxmlformats.org/markup-compatibility/2006">
              <mc:Choice xmlns:v="urn:schemas-microsoft-com:vml" Requires="v">
                <p:oleObj spid="_x0000_s22637" name="Equation" r:id="rId4" imgW="583947" imgH="622030" progId="Equation.3">
                  <p:embed/>
                </p:oleObj>
              </mc:Choice>
              <mc:Fallback>
                <p:oleObj name="Equation" r:id="rId4" imgW="583947" imgH="62203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864" y="2274890"/>
                        <a:ext cx="877888"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6" name="Text Box 7"/>
          <p:cNvSpPr txBox="1">
            <a:spLocks noChangeArrowheads="1"/>
          </p:cNvSpPr>
          <p:nvPr/>
        </p:nvSpPr>
        <p:spPr bwMode="auto">
          <a:xfrm>
            <a:off x="2089150" y="308451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50000"/>
              </a:spcBef>
            </a:pPr>
            <a:r>
              <a:rPr lang="en-US" altLang="en-US" sz="2400" i="1">
                <a:latin typeface="Times New Roman" pitchFamily="18" charset="0"/>
              </a:rPr>
              <a:t>c</a:t>
            </a:r>
          </a:p>
        </p:txBody>
      </p:sp>
      <p:sp>
        <p:nvSpPr>
          <p:cNvPr id="22537" name="Text Box 8"/>
          <p:cNvSpPr txBox="1">
            <a:spLocks noChangeArrowheads="1"/>
          </p:cNvSpPr>
          <p:nvPr/>
        </p:nvSpPr>
        <p:spPr bwMode="auto">
          <a:xfrm>
            <a:off x="3733800" y="2590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50000"/>
              </a:spcBef>
            </a:pPr>
            <a:r>
              <a:rPr lang="en-US" altLang="en-US" sz="2400" i="1">
                <a:latin typeface="Times New Roman" pitchFamily="18" charset="0"/>
              </a:rPr>
              <a:t>g</a:t>
            </a:r>
          </a:p>
        </p:txBody>
      </p:sp>
      <p:sp>
        <p:nvSpPr>
          <p:cNvPr id="22538" name="Text Box 9"/>
          <p:cNvSpPr txBox="1">
            <a:spLocks noChangeArrowheads="1"/>
          </p:cNvSpPr>
          <p:nvPr/>
        </p:nvSpPr>
        <p:spPr bwMode="auto">
          <a:xfrm>
            <a:off x="2265363" y="28194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50000"/>
              </a:spcBef>
            </a:pPr>
            <a:r>
              <a:rPr lang="en-US" altLang="en-US" sz="2400" i="1">
                <a:latin typeface="Times New Roman" pitchFamily="18" charset="0"/>
              </a:rPr>
              <a:t>f</a:t>
            </a:r>
          </a:p>
        </p:txBody>
      </p:sp>
      <p:sp>
        <p:nvSpPr>
          <p:cNvPr id="22539" name="Text Box 10"/>
          <p:cNvSpPr txBox="1">
            <a:spLocks noChangeArrowheads="1"/>
          </p:cNvSpPr>
          <p:nvPr/>
        </p:nvSpPr>
        <p:spPr bwMode="auto">
          <a:xfrm>
            <a:off x="2438400" y="2590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50000"/>
              </a:spcBef>
            </a:pPr>
            <a:r>
              <a:rPr lang="en-US" altLang="en-US" sz="2400" i="1" dirty="0">
                <a:latin typeface="Times New Roman" pitchFamily="18" charset="0"/>
              </a:rPr>
              <a:t>i</a:t>
            </a:r>
          </a:p>
        </p:txBody>
      </p:sp>
      <p:sp>
        <p:nvSpPr>
          <p:cNvPr id="22540" name="Line 11"/>
          <p:cNvSpPr>
            <a:spLocks noChangeShapeType="1"/>
          </p:cNvSpPr>
          <p:nvPr/>
        </p:nvSpPr>
        <p:spPr bwMode="auto">
          <a:xfrm>
            <a:off x="2819400" y="2895600"/>
            <a:ext cx="152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2541" name="Line 12"/>
          <p:cNvSpPr>
            <a:spLocks noChangeShapeType="1"/>
          </p:cNvSpPr>
          <p:nvPr/>
        </p:nvSpPr>
        <p:spPr bwMode="auto">
          <a:xfrm>
            <a:off x="2667000" y="3124200"/>
            <a:ext cx="152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2542" name="Line 13"/>
          <p:cNvSpPr>
            <a:spLocks noChangeShapeType="1"/>
          </p:cNvSpPr>
          <p:nvPr/>
        </p:nvSpPr>
        <p:spPr bwMode="auto">
          <a:xfrm>
            <a:off x="2514600" y="3352800"/>
            <a:ext cx="152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2543" name="Line 14"/>
          <p:cNvSpPr>
            <a:spLocks noChangeShapeType="1"/>
          </p:cNvSpPr>
          <p:nvPr/>
        </p:nvSpPr>
        <p:spPr bwMode="auto">
          <a:xfrm>
            <a:off x="3657600" y="2895600"/>
            <a:ext cx="152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aphicFrame>
        <p:nvGraphicFramePr>
          <p:cNvPr id="22544" name="Object 17"/>
          <p:cNvGraphicFramePr>
            <a:graphicFrameLocks noChangeAspect="1"/>
          </p:cNvGraphicFramePr>
          <p:nvPr/>
        </p:nvGraphicFramePr>
        <p:xfrm>
          <a:off x="2908300" y="2489200"/>
          <a:ext cx="292100" cy="254000"/>
        </p:xfrm>
        <a:graphic>
          <a:graphicData uri="http://schemas.openxmlformats.org/presentationml/2006/ole">
            <mc:AlternateContent xmlns:mc="http://schemas.openxmlformats.org/markup-compatibility/2006">
              <mc:Choice xmlns:v="urn:schemas-microsoft-com:vml" Requires="v">
                <p:oleObj spid="_x0000_s22638" name="Equation" r:id="rId6" imgW="291973" imgH="253890" progId="Equation.3">
                  <p:embed/>
                </p:oleObj>
              </mc:Choice>
              <mc:Fallback>
                <p:oleObj name="Equation" r:id="rId6" imgW="291973" imgH="25389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8300" y="2489200"/>
                        <a:ext cx="2921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381000" y="914400"/>
            <a:ext cx="3200400" cy="723900"/>
          </a:xfrm>
        </p:spPr>
        <p:txBody>
          <a:bodyPr/>
          <a:lstStyle/>
          <a:p>
            <a:r>
              <a:rPr lang="en-US" altLang="en-US" dirty="0" smtClean="0"/>
              <a:t>Spatial Filtering</a:t>
            </a:r>
          </a:p>
        </p:txBody>
      </p:sp>
      <p:graphicFrame>
        <p:nvGraphicFramePr>
          <p:cNvPr id="7174" name="Object 5"/>
          <p:cNvGraphicFramePr>
            <a:graphicFrameLocks noChangeAspect="1"/>
          </p:cNvGraphicFramePr>
          <p:nvPr>
            <p:extLst>
              <p:ext uri="{D42A27DB-BD31-4B8C-83A1-F6EECF244321}">
                <p14:modId xmlns:p14="http://schemas.microsoft.com/office/powerpoint/2010/main" val="758215836"/>
              </p:ext>
            </p:extLst>
          </p:nvPr>
        </p:nvGraphicFramePr>
        <p:xfrm>
          <a:off x="392113" y="3779838"/>
          <a:ext cx="8067675" cy="844550"/>
        </p:xfrm>
        <a:graphic>
          <a:graphicData uri="http://schemas.openxmlformats.org/presentationml/2006/ole">
            <mc:AlternateContent xmlns:mc="http://schemas.openxmlformats.org/markup-compatibility/2006">
              <mc:Choice xmlns:v="urn:schemas-microsoft-com:vml" Requires="v">
                <p:oleObj spid="_x0000_s7228" name="Equation" r:id="rId4" imgW="4609800" imgH="482400" progId="Equation.DSMT4">
                  <p:embed/>
                </p:oleObj>
              </mc:Choice>
              <mc:Fallback>
                <p:oleObj name="Equation" r:id="rId4" imgW="4609800" imgH="482400" progId="Equation.DSMT4">
                  <p:embed/>
                  <p:pic>
                    <p:nvPicPr>
                      <p:cNvPr id="0" name="Object 5"/>
                      <p:cNvPicPr>
                        <a:picLocks noChangeAspect="1" noChangeArrowheads="1"/>
                      </p:cNvPicPr>
                      <p:nvPr/>
                    </p:nvPicPr>
                    <p:blipFill>
                      <a:blip r:embed="rId5"/>
                      <a:srcRect/>
                      <a:stretch>
                        <a:fillRect/>
                      </a:stretch>
                    </p:blipFill>
                    <p:spPr bwMode="auto">
                      <a:xfrm>
                        <a:off x="392113" y="3779838"/>
                        <a:ext cx="8067675"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 name="Text Box 6"/>
          <p:cNvSpPr txBox="1">
            <a:spLocks noChangeArrowheads="1"/>
          </p:cNvSpPr>
          <p:nvPr/>
        </p:nvSpPr>
        <p:spPr bwMode="auto">
          <a:xfrm>
            <a:off x="381000" y="4678740"/>
            <a:ext cx="8382000" cy="15696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2400" dirty="0">
                <a:latin typeface="Calibri" panose="020F0502020204030204" pitchFamily="34" charset="0"/>
              </a:rPr>
              <a:t>That is, the value of the transformed image, </a:t>
            </a:r>
            <a:r>
              <a:rPr lang="en-US" altLang="en-US" b="1" dirty="0">
                <a:latin typeface="Times New Roman" pitchFamily="18" charset="0"/>
              </a:rPr>
              <a:t>J</a:t>
            </a:r>
            <a:r>
              <a:rPr lang="en-US" altLang="en-US" sz="2400" dirty="0">
                <a:latin typeface="Calibri" panose="020F0502020204030204" pitchFamily="34" charset="0"/>
              </a:rPr>
              <a:t>, at pixel location </a:t>
            </a:r>
            <a:r>
              <a:rPr lang="en-US" altLang="en-US" sz="2400" dirty="0">
                <a:latin typeface="Times New Roman" pitchFamily="18" charset="0"/>
              </a:rPr>
              <a:t>(</a:t>
            </a:r>
            <a:r>
              <a:rPr lang="en-US" altLang="en-US" sz="2400" i="1" dirty="0">
                <a:latin typeface="Times New Roman" pitchFamily="18" charset="0"/>
              </a:rPr>
              <a:t>r,c</a:t>
            </a:r>
            <a:r>
              <a:rPr lang="en-US" altLang="en-US" sz="2400" dirty="0">
                <a:latin typeface="Times New Roman" pitchFamily="18" charset="0"/>
              </a:rPr>
              <a:t>)</a:t>
            </a:r>
            <a:r>
              <a:rPr lang="en-US" altLang="en-US" sz="2400" dirty="0">
                <a:latin typeface="Calibri" panose="020F0502020204030204" pitchFamily="34" charset="0"/>
              </a:rPr>
              <a:t> is a function of the values of the original image, </a:t>
            </a:r>
            <a:r>
              <a:rPr lang="en-US" altLang="en-US" b="1" dirty="0">
                <a:latin typeface="Times New Roman" pitchFamily="18" charset="0"/>
              </a:rPr>
              <a:t>I</a:t>
            </a:r>
            <a:r>
              <a:rPr lang="en-US" altLang="en-US" sz="2400" dirty="0">
                <a:latin typeface="Calibri" panose="020F0502020204030204" pitchFamily="34" charset="0"/>
              </a:rPr>
              <a:t>,  in </a:t>
            </a:r>
            <a:r>
              <a:rPr lang="en-US" altLang="en-US" sz="2400" dirty="0" smtClean="0">
                <a:latin typeface="Calibri" panose="020F0502020204030204" pitchFamily="34" charset="0"/>
              </a:rPr>
              <a:t>an </a:t>
            </a:r>
            <a:r>
              <a:rPr lang="en-US" altLang="en-US" i="1" dirty="0" smtClean="0">
                <a:solidFill>
                  <a:srgbClr val="000000"/>
                </a:solidFill>
                <a:latin typeface="Times New Roman"/>
                <a:cs typeface="Arial" pitchFamily="34" charset="0"/>
              </a:rPr>
              <a:t>M</a:t>
            </a:r>
            <a:r>
              <a:rPr lang="en-US" altLang="en-US" sz="800" i="1" dirty="0" smtClean="0">
                <a:solidFill>
                  <a:srgbClr val="000000"/>
                </a:solidFill>
                <a:latin typeface="Times New Roman"/>
                <a:cs typeface="Arial" pitchFamily="34" charset="0"/>
              </a:rPr>
              <a:t> </a:t>
            </a:r>
            <a:r>
              <a:rPr lang="en-US" altLang="en-US" sz="2400" dirty="0">
                <a:solidFill>
                  <a:srgbClr val="000000"/>
                </a:solidFill>
                <a:latin typeface="Calibri" panose="020F0502020204030204" pitchFamily="34" charset="0"/>
                <a:cs typeface="Arial" pitchFamily="34" charset="0"/>
                <a:sym typeface="Symbol" panose="05050102010706020507" pitchFamily="18" charset="2"/>
              </a:rPr>
              <a:t></a:t>
            </a:r>
            <a:r>
              <a:rPr lang="en-US" altLang="en-US" i="1" dirty="0" smtClean="0">
                <a:solidFill>
                  <a:srgbClr val="000000"/>
                </a:solidFill>
                <a:latin typeface="Times New Roman"/>
                <a:cs typeface="Arial" pitchFamily="34" charset="0"/>
              </a:rPr>
              <a:t>N</a:t>
            </a:r>
            <a:r>
              <a:rPr lang="en-US" altLang="en-US" sz="2400" dirty="0" smtClean="0">
                <a:solidFill>
                  <a:srgbClr val="000000"/>
                </a:solidFill>
                <a:latin typeface="Times New Roman"/>
                <a:cs typeface="Arial" pitchFamily="34" charset="0"/>
              </a:rPr>
              <a:t> </a:t>
            </a:r>
            <a:r>
              <a:rPr lang="en-US" altLang="en-US" sz="2200" dirty="0" smtClean="0">
                <a:solidFill>
                  <a:srgbClr val="000000"/>
                </a:solidFill>
                <a:latin typeface="Times New Roman"/>
                <a:cs typeface="Arial" pitchFamily="34" charset="0"/>
              </a:rPr>
              <a:t>=</a:t>
            </a:r>
            <a:r>
              <a:rPr lang="en-US" altLang="en-US" sz="2200" i="1" dirty="0" smtClean="0">
                <a:solidFill>
                  <a:srgbClr val="000000"/>
                </a:solidFill>
                <a:latin typeface="Times New Roman"/>
                <a:cs typeface="Arial" pitchFamily="34" charset="0"/>
              </a:rPr>
              <a:t> </a:t>
            </a:r>
            <a:r>
              <a:rPr lang="en-US" altLang="en-US" sz="2200" dirty="0" smtClean="0">
                <a:latin typeface="Times New Roman" pitchFamily="18" charset="0"/>
              </a:rPr>
              <a:t>(2</a:t>
            </a:r>
            <a:r>
              <a:rPr lang="en-US" altLang="en-US" sz="2200" i="1" dirty="0" smtClean="0">
                <a:latin typeface="Times New Roman" pitchFamily="18" charset="0"/>
              </a:rPr>
              <a:t>m </a:t>
            </a:r>
            <a:r>
              <a:rPr lang="en-US" altLang="en-US" sz="2200" dirty="0" smtClean="0">
                <a:latin typeface="Times New Roman" pitchFamily="18" charset="0"/>
              </a:rPr>
              <a:t>+1) </a:t>
            </a:r>
            <a:r>
              <a:rPr lang="en-US" altLang="en-US" sz="2200" dirty="0" smtClean="0">
                <a:latin typeface="Times New Roman" pitchFamily="18" charset="0"/>
                <a:cs typeface="Times New Roman" pitchFamily="18" charset="0"/>
                <a:sym typeface="Symbol"/>
              </a:rPr>
              <a:t></a:t>
            </a:r>
            <a:r>
              <a:rPr lang="en-US" altLang="en-US" sz="2200" dirty="0" smtClean="0">
                <a:latin typeface="Times New Roman" pitchFamily="18" charset="0"/>
              </a:rPr>
              <a:t> (2</a:t>
            </a:r>
            <a:r>
              <a:rPr lang="en-US" altLang="en-US" sz="2200" i="1" dirty="0" smtClean="0">
                <a:latin typeface="Times New Roman" pitchFamily="18" charset="0"/>
              </a:rPr>
              <a:t>n </a:t>
            </a:r>
            <a:r>
              <a:rPr lang="en-US" altLang="en-US" sz="2200" dirty="0">
                <a:latin typeface="Times New Roman" pitchFamily="18" charset="0"/>
              </a:rPr>
              <a:t>+</a:t>
            </a:r>
            <a:r>
              <a:rPr lang="en-US" altLang="en-US" sz="2200" dirty="0" smtClean="0">
                <a:latin typeface="Times New Roman" pitchFamily="18" charset="0"/>
              </a:rPr>
              <a:t>1)</a:t>
            </a:r>
            <a:r>
              <a:rPr lang="en-US" altLang="en-US" sz="2200" dirty="0" smtClean="0">
                <a:latin typeface="Calibri" panose="020F0502020204030204" pitchFamily="34" charset="0"/>
              </a:rPr>
              <a:t> </a:t>
            </a:r>
            <a:r>
              <a:rPr lang="en-US" altLang="en-US" sz="2400" dirty="0">
                <a:latin typeface="Calibri" panose="020F0502020204030204" pitchFamily="34" charset="0"/>
              </a:rPr>
              <a:t>rectangular neighborhood centered on pixel location </a:t>
            </a:r>
            <a:r>
              <a:rPr lang="en-US" altLang="en-US" sz="2400" dirty="0">
                <a:latin typeface="Times New Roman" pitchFamily="18" charset="0"/>
              </a:rPr>
              <a:t>(</a:t>
            </a:r>
            <a:r>
              <a:rPr lang="en-US" altLang="en-US" sz="2400" i="1" dirty="0">
                <a:latin typeface="Times New Roman" pitchFamily="18" charset="0"/>
              </a:rPr>
              <a:t>r,c</a:t>
            </a:r>
            <a:r>
              <a:rPr lang="en-US" altLang="en-US" sz="2400" dirty="0">
                <a:latin typeface="Times New Roman" pitchFamily="18" charset="0"/>
              </a:rPr>
              <a:t>)</a:t>
            </a:r>
            <a:r>
              <a:rPr lang="en-US" altLang="en-US" sz="2400" dirty="0">
                <a:latin typeface="Calibri" panose="020F0502020204030204" pitchFamily="34" charset="0"/>
              </a:rPr>
              <a:t>.</a:t>
            </a:r>
          </a:p>
        </p:txBody>
      </p:sp>
      <p:sp>
        <p:nvSpPr>
          <p:cNvPr id="7176" name="Text Box 7"/>
          <p:cNvSpPr txBox="1">
            <a:spLocks noChangeArrowheads="1"/>
          </p:cNvSpPr>
          <p:nvPr/>
        </p:nvSpPr>
        <p:spPr bwMode="auto">
          <a:xfrm>
            <a:off x="381000" y="1626275"/>
            <a:ext cx="8305800" cy="2031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ts val="0"/>
              </a:spcBef>
              <a:spcAft>
                <a:spcPts val="600"/>
              </a:spcAft>
            </a:pPr>
            <a:r>
              <a:rPr lang="en-US" altLang="en-US" sz="2400" dirty="0" smtClean="0">
                <a:latin typeface="Calibri" panose="020F0502020204030204" pitchFamily="34" charset="0"/>
              </a:rPr>
              <a:t>Neighborhood operators and moving window transforms such as convolutions and morphological operators (cf. Lectures </a:t>
            </a:r>
            <a:r>
              <a:rPr lang="en-US" altLang="en-US" sz="2400" dirty="0" smtClean="0">
                <a:latin typeface="Times New Roman" pitchFamily="18" charset="0"/>
              </a:rPr>
              <a:t>17 </a:t>
            </a:r>
            <a:r>
              <a:rPr lang="en-US" altLang="en-US" sz="2400" dirty="0" smtClean="0">
                <a:latin typeface="Calibri" panose="020F0502020204030204" pitchFamily="34" charset="0"/>
              </a:rPr>
              <a:t>&amp;</a:t>
            </a:r>
            <a:r>
              <a:rPr lang="en-US" altLang="en-US" sz="2400" dirty="0" smtClean="0">
                <a:latin typeface="Times New Roman" pitchFamily="18" charset="0"/>
              </a:rPr>
              <a:t> 18</a:t>
            </a:r>
            <a:r>
              <a:rPr lang="en-US" altLang="en-US" sz="2400" dirty="0" smtClean="0">
                <a:latin typeface="Calibri" panose="020F0502020204030204" pitchFamily="34" charset="0"/>
              </a:rPr>
              <a:t>) are spatial filters. Here is a more specific statement of the </a:t>
            </a:r>
            <a:r>
              <a:rPr lang="en-US" altLang="en-US" sz="2400" dirty="0" err="1" smtClean="0">
                <a:latin typeface="Calibri" panose="020F0502020204030204" pitchFamily="34" charset="0"/>
              </a:rPr>
              <a:t>def</a:t>
            </a:r>
            <a:r>
              <a:rPr lang="en-US" altLang="en-US" sz="2400" dirty="0" smtClean="0">
                <a:latin typeface="Calibri" panose="020F0502020204030204" pitchFamily="34" charset="0"/>
              </a:rPr>
              <a:t>:</a:t>
            </a:r>
          </a:p>
          <a:p>
            <a:pPr algn="l">
              <a:spcBef>
                <a:spcPts val="0"/>
              </a:spcBef>
              <a:spcAft>
                <a:spcPts val="600"/>
              </a:spcAft>
            </a:pPr>
            <a:r>
              <a:rPr lang="en-US" altLang="en-US" sz="2400" dirty="0" smtClean="0">
                <a:latin typeface="Calibri" panose="020F0502020204030204" pitchFamily="34" charset="0"/>
              </a:rPr>
              <a:t>Let </a:t>
            </a:r>
            <a:r>
              <a:rPr lang="en-US" altLang="en-US" b="1" dirty="0">
                <a:latin typeface="+mj-lt"/>
                <a:cs typeface="Arial" pitchFamily="34" charset="0"/>
              </a:rPr>
              <a:t>I</a:t>
            </a:r>
            <a:r>
              <a:rPr lang="en-US" altLang="en-US" sz="2400" i="1" dirty="0">
                <a:latin typeface="Calibri" panose="020F0502020204030204" pitchFamily="34" charset="0"/>
                <a:cs typeface="Arial" pitchFamily="34" charset="0"/>
              </a:rPr>
              <a:t> </a:t>
            </a:r>
            <a:r>
              <a:rPr lang="en-US" altLang="en-US" sz="2400" dirty="0">
                <a:latin typeface="Calibri" panose="020F0502020204030204" pitchFamily="34" charset="0"/>
                <a:cs typeface="Arial" pitchFamily="34" charset="0"/>
              </a:rPr>
              <a:t>and </a:t>
            </a:r>
            <a:r>
              <a:rPr lang="en-US" altLang="en-US" b="1" dirty="0">
                <a:latin typeface="+mj-lt"/>
                <a:cs typeface="Arial" pitchFamily="34" charset="0"/>
              </a:rPr>
              <a:t>J</a:t>
            </a:r>
            <a:r>
              <a:rPr lang="en-US" altLang="en-US" sz="2400" dirty="0">
                <a:latin typeface="Calibri" panose="020F0502020204030204" pitchFamily="34" charset="0"/>
                <a:cs typeface="Arial" pitchFamily="34" charset="0"/>
              </a:rPr>
              <a:t>  be images such that </a:t>
            </a:r>
            <a:r>
              <a:rPr lang="en-US" altLang="en-US" b="1" dirty="0">
                <a:latin typeface="+mj-lt"/>
                <a:cs typeface="Arial" pitchFamily="34" charset="0"/>
              </a:rPr>
              <a:t>J</a:t>
            </a:r>
            <a:r>
              <a:rPr lang="en-US" altLang="en-US" i="1" dirty="0">
                <a:latin typeface="+mj-lt"/>
                <a:cs typeface="Arial" pitchFamily="34" charset="0"/>
              </a:rPr>
              <a:t> = </a:t>
            </a:r>
            <a:r>
              <a:rPr lang="en-US" altLang="en-US" dirty="0" smtClean="0">
                <a:latin typeface="Symbol" panose="05050102010706020507" pitchFamily="18" charset="2"/>
                <a:cs typeface="Arial" pitchFamily="34" charset="0"/>
                <a:sym typeface="Symbol" panose="05050102010706020507" pitchFamily="18" charset="2"/>
              </a:rPr>
              <a:t></a:t>
            </a:r>
            <a:r>
              <a:rPr lang="en-US" altLang="en-US" sz="800" i="1" dirty="0" smtClean="0">
                <a:latin typeface="Calibri" panose="020F0502020204030204" pitchFamily="34" charset="0"/>
                <a:cs typeface="Arial" pitchFamily="34" charset="0"/>
              </a:rPr>
              <a:t> </a:t>
            </a:r>
            <a:r>
              <a:rPr lang="en-US" altLang="en-US" dirty="0">
                <a:latin typeface="+mj-lt"/>
                <a:cs typeface="Arial" pitchFamily="34" charset="0"/>
              </a:rPr>
              <a:t>[</a:t>
            </a:r>
            <a:r>
              <a:rPr lang="en-US" altLang="en-US" b="1" dirty="0">
                <a:latin typeface="+mj-lt"/>
                <a:cs typeface="Arial" pitchFamily="34" charset="0"/>
              </a:rPr>
              <a:t>I</a:t>
            </a:r>
            <a:r>
              <a:rPr lang="en-US" altLang="en-US" dirty="0" smtClean="0">
                <a:latin typeface="+mj-lt"/>
                <a:cs typeface="Arial" pitchFamily="34" charset="0"/>
              </a:rPr>
              <a:t>].</a:t>
            </a:r>
            <a:r>
              <a:rPr lang="en-US" altLang="en-US" sz="2400" dirty="0" smtClean="0">
                <a:latin typeface="Calibri" panose="020F0502020204030204" pitchFamily="34" charset="0"/>
                <a:cs typeface="Arial" pitchFamily="34" charset="0"/>
              </a:rPr>
              <a:t> Then on an </a:t>
            </a:r>
            <a:r>
              <a:rPr lang="en-US" altLang="en-US" sz="2400" i="1" dirty="0" smtClean="0">
                <a:latin typeface="+mj-lt"/>
                <a:cs typeface="Arial" pitchFamily="34" charset="0"/>
              </a:rPr>
              <a:t>M</a:t>
            </a:r>
            <a:r>
              <a:rPr lang="en-US" altLang="en-US" sz="800" i="1" dirty="0" smtClean="0">
                <a:latin typeface="+mj-lt"/>
                <a:cs typeface="Arial" pitchFamily="34" charset="0"/>
              </a:rPr>
              <a:t> </a:t>
            </a:r>
            <a:r>
              <a:rPr lang="en-US" altLang="en-US" sz="2400" dirty="0" smtClean="0">
                <a:latin typeface="Calibri" panose="020F0502020204030204" pitchFamily="34" charset="0"/>
                <a:cs typeface="Arial" pitchFamily="34" charset="0"/>
                <a:sym typeface="Symbol" panose="05050102010706020507" pitchFamily="18" charset="2"/>
              </a:rPr>
              <a:t></a:t>
            </a:r>
            <a:r>
              <a:rPr lang="en-US" altLang="en-US" sz="2400" i="1" dirty="0" smtClean="0">
                <a:latin typeface="+mj-lt"/>
                <a:cs typeface="Arial" pitchFamily="34" charset="0"/>
              </a:rPr>
              <a:t>N</a:t>
            </a:r>
            <a:r>
              <a:rPr lang="en-US" altLang="en-US" sz="2400" dirty="0" smtClean="0">
                <a:latin typeface="Calibri" panose="020F0502020204030204" pitchFamily="34" charset="0"/>
                <a:cs typeface="Arial" pitchFamily="34" charset="0"/>
              </a:rPr>
              <a:t> rectangular window (</a:t>
            </a:r>
            <a:r>
              <a:rPr lang="en-US" altLang="en-US" sz="2400" i="1" dirty="0">
                <a:solidFill>
                  <a:srgbClr val="000000"/>
                </a:solidFill>
                <a:latin typeface="Times New Roman"/>
                <a:cs typeface="Arial" pitchFamily="34" charset="0"/>
              </a:rPr>
              <a:t>M</a:t>
            </a:r>
            <a:r>
              <a:rPr lang="en-US" altLang="en-US" sz="800" i="1" dirty="0">
                <a:solidFill>
                  <a:srgbClr val="000000"/>
                </a:solidFill>
                <a:latin typeface="Times New Roman"/>
                <a:cs typeface="Arial" pitchFamily="34" charset="0"/>
              </a:rPr>
              <a:t> </a:t>
            </a:r>
            <a:r>
              <a:rPr lang="en-US" altLang="en-US" sz="2400" dirty="0" smtClean="0">
                <a:solidFill>
                  <a:srgbClr val="000000"/>
                </a:solidFill>
                <a:latin typeface="Calibri" panose="020F0502020204030204" pitchFamily="34" charset="0"/>
                <a:cs typeface="Arial" pitchFamily="34" charset="0"/>
                <a:sym typeface="Symbol" panose="05050102010706020507" pitchFamily="18" charset="2"/>
              </a:rPr>
              <a:t>&amp;</a:t>
            </a:r>
            <a:r>
              <a:rPr lang="en-US" altLang="en-US" sz="2400" i="1" dirty="0" smtClean="0">
                <a:solidFill>
                  <a:srgbClr val="000000"/>
                </a:solidFill>
                <a:latin typeface="Times New Roman"/>
                <a:cs typeface="Arial" pitchFamily="34" charset="0"/>
              </a:rPr>
              <a:t>N</a:t>
            </a:r>
            <a:r>
              <a:rPr lang="en-US" altLang="en-US" sz="2400" dirty="0" smtClean="0">
                <a:latin typeface="Calibri" panose="020F0502020204030204" pitchFamily="34" charset="0"/>
                <a:cs typeface="Arial" pitchFamily="34" charset="0"/>
              </a:rPr>
              <a:t>  both odd),</a:t>
            </a:r>
            <a:endParaRPr lang="en-US" altLang="en-US" sz="2400" i="1" dirty="0">
              <a:latin typeface="Calibri" panose="020F0502020204030204" pitchFamily="34" charset="0"/>
              <a:cs typeface="Arial" pitchFamily="34" charset="0"/>
            </a:endParaRP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3"/>
          <p:cNvSpPr>
            <a:spLocks noGrp="1" noChangeArrowheads="1"/>
          </p:cNvSpPr>
          <p:nvPr>
            <p:ph type="title"/>
          </p:nvPr>
        </p:nvSpPr>
        <p:spPr>
          <a:xfrm>
            <a:off x="439738" y="1219200"/>
            <a:ext cx="8264525" cy="519113"/>
          </a:xfrm>
          <a:noFill/>
        </p:spPr>
        <p:txBody>
          <a:bodyPr wrap="none" lIns="92075" tIns="46038" rIns="92075" bIns="46038">
            <a:spAutoFit/>
          </a:bodyPr>
          <a:lstStyle/>
          <a:p>
            <a:pPr algn="ctr"/>
            <a:r>
              <a:rPr lang="en-US" altLang="en-US" sz="2800" smtClean="0"/>
              <a:t>Convolution by Rotating and Shifting the Weight Matrix</a:t>
            </a:r>
          </a:p>
        </p:txBody>
      </p:sp>
      <p:pic>
        <p:nvPicPr>
          <p:cNvPr id="30728" name="Picture 4" descr="linear transform examp M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74838"/>
            <a:ext cx="5043488"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 Box 5"/>
          <p:cNvSpPr txBox="1">
            <a:spLocks noChangeArrowheads="1"/>
          </p:cNvSpPr>
          <p:nvPr/>
        </p:nvSpPr>
        <p:spPr bwMode="auto">
          <a:xfrm>
            <a:off x="533400" y="3033713"/>
            <a:ext cx="1368425" cy="517525"/>
          </a:xfrm>
          <a:prstGeom prst="rect">
            <a:avLst/>
          </a:prstGeom>
          <a:solidFill>
            <a:srgbClr val="FFFFCC"/>
          </a:solidFill>
          <a:ln>
            <a:noFill/>
          </a:ln>
          <a:effectLst>
            <a:outerShdw blurRad="38100" dist="76200" dir="2700000" algn="ctr" rotWithShape="0">
              <a:schemeClr val="tx1">
                <a:alpha val="44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defRPr/>
            </a:pPr>
            <a:r>
              <a:rPr lang="en-US" sz="1400" smtClean="0">
                <a:solidFill>
                  <a:srgbClr val="0000FF"/>
                </a:solidFill>
              </a:rPr>
              <a:t>Result of sum of products</a:t>
            </a:r>
          </a:p>
        </p:txBody>
      </p:sp>
      <p:sp>
        <p:nvSpPr>
          <p:cNvPr id="27656" name="Text Box 6"/>
          <p:cNvSpPr txBox="1">
            <a:spLocks noChangeArrowheads="1"/>
          </p:cNvSpPr>
          <p:nvPr/>
        </p:nvSpPr>
        <p:spPr bwMode="auto">
          <a:xfrm>
            <a:off x="457200" y="2179638"/>
            <a:ext cx="1447800" cy="517525"/>
          </a:xfrm>
          <a:prstGeom prst="rect">
            <a:avLst/>
          </a:prstGeom>
          <a:solidFill>
            <a:srgbClr val="FFFFCC"/>
          </a:solidFill>
          <a:ln>
            <a:noFill/>
          </a:ln>
          <a:effectLst>
            <a:outerShdw blurRad="38100" dist="76200" dir="2700000" algn="ctr" rotWithShape="0">
              <a:schemeClr val="tx1">
                <a:alpha val="44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defRPr/>
            </a:pPr>
            <a:r>
              <a:rPr lang="en-US" sz="1400" dirty="0" smtClean="0">
                <a:solidFill>
                  <a:srgbClr val="00CC00"/>
                </a:solidFill>
              </a:rPr>
              <a:t>Shifted weight matrix</a:t>
            </a:r>
          </a:p>
        </p:txBody>
      </p:sp>
      <p:sp>
        <p:nvSpPr>
          <p:cNvPr id="27657" name="Text Box 8"/>
          <p:cNvSpPr txBox="1">
            <a:spLocks noChangeArrowheads="1"/>
          </p:cNvSpPr>
          <p:nvPr/>
        </p:nvSpPr>
        <p:spPr bwMode="auto">
          <a:xfrm>
            <a:off x="762000" y="5151438"/>
            <a:ext cx="2260600" cy="639762"/>
          </a:xfrm>
          <a:prstGeom prst="rect">
            <a:avLst/>
          </a:prstGeom>
          <a:solidFill>
            <a:srgbClr val="FFFFCC"/>
          </a:solidFill>
          <a:ln>
            <a:noFill/>
          </a:ln>
          <a:effectLst>
            <a:outerShdw blurRad="38100" dist="76200" dir="2700000" algn="ctr" rotWithShape="0">
              <a:schemeClr val="tx1">
                <a:alpha val="44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defRPr/>
            </a:pPr>
            <a:r>
              <a:rPr lang="en-US" sz="1200" smtClean="0"/>
              <a:t>The original image has a black impulse at the center and zeros (white) elsewhere.</a:t>
            </a:r>
          </a:p>
        </p:txBody>
      </p:sp>
      <p:sp>
        <p:nvSpPr>
          <p:cNvPr id="27658" name="Text Box 9"/>
          <p:cNvSpPr txBox="1">
            <a:spLocks noChangeArrowheads="1"/>
          </p:cNvSpPr>
          <p:nvPr/>
        </p:nvSpPr>
        <p:spPr bwMode="auto">
          <a:xfrm>
            <a:off x="3441700" y="5151438"/>
            <a:ext cx="2260600" cy="639762"/>
          </a:xfrm>
          <a:prstGeom prst="rect">
            <a:avLst/>
          </a:prstGeom>
          <a:solidFill>
            <a:srgbClr val="FFFFCC"/>
          </a:solidFill>
          <a:ln>
            <a:noFill/>
          </a:ln>
          <a:effectLst>
            <a:outerShdw blurRad="38100" dist="76200" dir="2700000" algn="ctr" rotWithShape="0">
              <a:schemeClr val="tx1">
                <a:alpha val="44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defRPr/>
            </a:pPr>
            <a:r>
              <a:rPr lang="en-US" sz="1200" smtClean="0"/>
              <a:t>The weight matrix has a gray ‘L’ at its left and zeros (white) elsewhere.</a:t>
            </a:r>
          </a:p>
        </p:txBody>
      </p:sp>
      <p:sp>
        <p:nvSpPr>
          <p:cNvPr id="27659" name="Text Box 10"/>
          <p:cNvSpPr txBox="1">
            <a:spLocks noChangeArrowheads="1"/>
          </p:cNvSpPr>
          <p:nvPr/>
        </p:nvSpPr>
        <p:spPr bwMode="auto">
          <a:xfrm>
            <a:off x="6019800" y="5151438"/>
            <a:ext cx="2362200" cy="639762"/>
          </a:xfrm>
          <a:prstGeom prst="rect">
            <a:avLst/>
          </a:prstGeom>
          <a:solidFill>
            <a:srgbClr val="FFFFCC"/>
          </a:solidFill>
          <a:ln>
            <a:noFill/>
          </a:ln>
          <a:effectLst>
            <a:outerShdw blurRad="38100" dist="76200" dir="2700000" algn="ctr" rotWithShape="0">
              <a:schemeClr val="tx1">
                <a:alpha val="44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defRPr/>
            </a:pPr>
            <a:r>
              <a:rPr lang="en-US" sz="1200" smtClean="0"/>
              <a:t>The resulting image has a copy of the weight matrix pegged to the impulse location.</a:t>
            </a:r>
          </a:p>
        </p:txBody>
      </p:sp>
      <p:sp>
        <p:nvSpPr>
          <p:cNvPr id="27660" name="Text Box 15"/>
          <p:cNvSpPr txBox="1">
            <a:spLocks noChangeArrowheads="1"/>
          </p:cNvSpPr>
          <p:nvPr/>
        </p:nvSpPr>
        <p:spPr bwMode="auto">
          <a:xfrm>
            <a:off x="7162800" y="4206875"/>
            <a:ext cx="1524000" cy="517525"/>
          </a:xfrm>
          <a:prstGeom prst="rect">
            <a:avLst/>
          </a:prstGeom>
          <a:solidFill>
            <a:srgbClr val="FFFFCC"/>
          </a:solidFill>
          <a:ln>
            <a:noFill/>
          </a:ln>
          <a:effectLst>
            <a:outerShdw blurRad="38100" dist="76200" dir="2700000" algn="ctr" rotWithShape="0">
              <a:schemeClr val="tx1">
                <a:alpha val="44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defRPr/>
            </a:pPr>
            <a:r>
              <a:rPr lang="en-US" sz="1400" smtClean="0">
                <a:solidFill>
                  <a:srgbClr val="5F5F5F"/>
                </a:solidFill>
              </a:rPr>
              <a:t>Accumulated nonzero results</a:t>
            </a:r>
          </a:p>
        </p:txBody>
      </p:sp>
      <p:sp>
        <p:nvSpPr>
          <p:cNvPr id="30735" name="Line 16"/>
          <p:cNvSpPr>
            <a:spLocks noChangeShapeType="1"/>
          </p:cNvSpPr>
          <p:nvPr/>
        </p:nvSpPr>
        <p:spPr bwMode="auto">
          <a:xfrm flipV="1">
            <a:off x="1828800" y="4541838"/>
            <a:ext cx="1143000" cy="45720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0736" name="Line 17"/>
          <p:cNvSpPr>
            <a:spLocks noChangeShapeType="1"/>
          </p:cNvSpPr>
          <p:nvPr/>
        </p:nvSpPr>
        <p:spPr bwMode="auto">
          <a:xfrm flipV="1">
            <a:off x="4572000" y="4694238"/>
            <a:ext cx="0" cy="38100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0737" name="Line 18"/>
          <p:cNvSpPr>
            <a:spLocks noChangeShapeType="1"/>
          </p:cNvSpPr>
          <p:nvPr/>
        </p:nvSpPr>
        <p:spPr bwMode="auto">
          <a:xfrm flipH="1" flipV="1">
            <a:off x="6172200" y="4541838"/>
            <a:ext cx="1143000" cy="45720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7664" name="Text Box 19"/>
          <p:cNvSpPr txBox="1">
            <a:spLocks noChangeArrowheads="1"/>
          </p:cNvSpPr>
          <p:nvPr/>
        </p:nvSpPr>
        <p:spPr bwMode="auto">
          <a:xfrm>
            <a:off x="7162800" y="3276600"/>
            <a:ext cx="1524000" cy="517525"/>
          </a:xfrm>
          <a:prstGeom prst="rect">
            <a:avLst/>
          </a:prstGeom>
          <a:solidFill>
            <a:srgbClr val="FFFFCC"/>
          </a:solidFill>
          <a:ln>
            <a:noFill/>
          </a:ln>
          <a:effectLst>
            <a:outerShdw blurRad="38100" dist="76200" dir="2700000" algn="ctr" rotWithShape="0">
              <a:schemeClr val="tx1">
                <a:alpha val="44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defRPr/>
            </a:pPr>
            <a:r>
              <a:rPr lang="en-US" sz="1400" smtClean="0">
                <a:solidFill>
                  <a:schemeClr val="bg2"/>
                </a:solidFill>
              </a:rPr>
              <a:t>Location of impulse</a:t>
            </a:r>
          </a:p>
        </p:txBody>
      </p:sp>
      <p:sp>
        <p:nvSpPr>
          <p:cNvPr id="30739" name="Line 20"/>
          <p:cNvSpPr>
            <a:spLocks noChangeShapeType="1"/>
          </p:cNvSpPr>
          <p:nvPr/>
        </p:nvSpPr>
        <p:spPr bwMode="auto">
          <a:xfrm flipV="1">
            <a:off x="1676400" y="2332038"/>
            <a:ext cx="609600" cy="152400"/>
          </a:xfrm>
          <a:prstGeom prst="line">
            <a:avLst/>
          </a:prstGeom>
          <a:noFill/>
          <a:ln w="19050">
            <a:solidFill>
              <a:srgbClr val="00CC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0740" name="Line 21"/>
          <p:cNvSpPr>
            <a:spLocks noChangeShapeType="1"/>
          </p:cNvSpPr>
          <p:nvPr/>
        </p:nvSpPr>
        <p:spPr bwMode="auto">
          <a:xfrm>
            <a:off x="1752600" y="3322638"/>
            <a:ext cx="609600" cy="0"/>
          </a:xfrm>
          <a:prstGeom prst="line">
            <a:avLst/>
          </a:prstGeom>
          <a:noFill/>
          <a:ln w="19050">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0741" name="Line 23"/>
          <p:cNvSpPr>
            <a:spLocks noChangeShapeType="1"/>
          </p:cNvSpPr>
          <p:nvPr/>
        </p:nvSpPr>
        <p:spPr bwMode="auto">
          <a:xfrm flipH="1" flipV="1">
            <a:off x="6705600" y="3384550"/>
            <a:ext cx="381000" cy="0"/>
          </a:xfrm>
          <a:prstGeom prst="line">
            <a:avLst/>
          </a:prstGeom>
          <a:noFill/>
          <a:ln w="19050">
            <a:solidFill>
              <a:schemeClr val="bg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0742" name="Line 24"/>
          <p:cNvSpPr>
            <a:spLocks noChangeShapeType="1"/>
          </p:cNvSpPr>
          <p:nvPr/>
        </p:nvSpPr>
        <p:spPr bwMode="auto">
          <a:xfrm flipH="1" flipV="1">
            <a:off x="6629400" y="3581400"/>
            <a:ext cx="533400" cy="533400"/>
          </a:xfrm>
          <a:prstGeom prst="line">
            <a:avLst/>
          </a:prstGeom>
          <a:noFill/>
          <a:ln w="19050">
            <a:solidFill>
              <a:srgbClr val="5F5F5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7669" name="Text Box 25"/>
          <p:cNvSpPr txBox="1">
            <a:spLocks noChangeArrowheads="1"/>
          </p:cNvSpPr>
          <p:nvPr/>
        </p:nvSpPr>
        <p:spPr bwMode="auto">
          <a:xfrm>
            <a:off x="7239000" y="1997075"/>
            <a:ext cx="1371600" cy="822325"/>
          </a:xfrm>
          <a:prstGeom prst="rect">
            <a:avLst/>
          </a:prstGeom>
          <a:solidFill>
            <a:srgbClr val="FFFFCC"/>
          </a:solidFill>
          <a:ln>
            <a:noFill/>
          </a:ln>
          <a:effectLst>
            <a:outerShdw blurRad="38100" dist="76200" dir="2700000" algn="ctr" rotWithShape="0">
              <a:schemeClr val="tx1">
                <a:alpha val="44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defRPr/>
            </a:pPr>
            <a:r>
              <a:rPr lang="en-US" sz="1200" smtClean="0"/>
              <a:t>At the locations not shown, the results were zeros.</a:t>
            </a:r>
          </a:p>
        </p:txBody>
      </p:sp>
      <p:sp>
        <p:nvSpPr>
          <p:cNvPr id="30727" name="Text Box 26"/>
          <p:cNvSpPr txBox="1">
            <a:spLocks noChangeArrowheads="1"/>
          </p:cNvSpPr>
          <p:nvPr/>
        </p:nvSpPr>
        <p:spPr bwMode="auto">
          <a:xfrm>
            <a:off x="7997825" y="6392863"/>
            <a:ext cx="368300" cy="31115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1400" dirty="0">
                <a:latin typeface="Times New Roman" pitchFamily="18" charset="0"/>
                <a:hlinkClick r:id="rId3" action="ppaction://hlinksldjump"/>
              </a:rPr>
              <a:t>14</a:t>
            </a:r>
            <a:endParaRPr lang="en-US" altLang="en-US" sz="1400" dirty="0">
              <a:latin typeface="Times New Roman" pitchFamily="18" charset="0"/>
            </a:endParaRPr>
          </a:p>
        </p:txBody>
      </p:sp>
      <p:sp>
        <p:nvSpPr>
          <p:cNvPr id="23" name="Text Box 8"/>
          <p:cNvSpPr txBox="1">
            <a:spLocks noChangeArrowheads="1"/>
          </p:cNvSpPr>
          <p:nvPr/>
        </p:nvSpPr>
        <p:spPr bwMode="auto">
          <a:xfrm>
            <a:off x="533400" y="381000"/>
            <a:ext cx="3816891" cy="646331"/>
          </a:xfrm>
          <a:prstGeom prst="rect">
            <a:avLst/>
          </a:prstGeom>
          <a:solidFill>
            <a:srgbClr val="FFFFCC"/>
          </a:solidFill>
          <a:ln>
            <a:noFill/>
          </a:ln>
          <a:effectLst>
            <a:outerShdw blurRad="63500" dist="107763" dir="2700000" algn="ctr" rotWithShape="0">
              <a:schemeClr val="tx1">
                <a:alpha val="50000"/>
              </a:schemeClr>
            </a:outerShdw>
          </a:effectLs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50000"/>
              </a:spcBef>
            </a:pPr>
            <a:r>
              <a:rPr lang="en-US" altLang="en-US" sz="1200" dirty="0" smtClean="0"/>
              <a:t>The convolution of an impulse with a matrix places a copy of the matrix at the location of the impulse.  That’s why we rotate the matrix by 180</a:t>
            </a:r>
            <a:r>
              <a:rPr lang="en-US" altLang="en-US" sz="1200" dirty="0" smtClean="0">
                <a:sym typeface="Symbol" panose="05050102010706020507" pitchFamily="18" charset="2"/>
              </a:rPr>
              <a:t></a:t>
            </a:r>
            <a:r>
              <a:rPr lang="en-US" altLang="en-US" sz="1200" dirty="0" smtClean="0"/>
              <a:t>.</a:t>
            </a:r>
            <a:endParaRPr lang="en-US" altLang="en-US" sz="1200" dirty="0"/>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a:xfrm>
            <a:off x="685800" y="1143000"/>
            <a:ext cx="7772400" cy="723900"/>
          </a:xfrm>
        </p:spPr>
        <p:txBody>
          <a:bodyPr/>
          <a:lstStyle/>
          <a:p>
            <a:pPr algn="ctr"/>
            <a:r>
              <a:rPr lang="en-US" altLang="en-US" smtClean="0"/>
              <a:t>Symmetric Weight Matrix</a:t>
            </a:r>
          </a:p>
        </p:txBody>
      </p:sp>
      <p:pic>
        <p:nvPicPr>
          <p:cNvPr id="31750" name="Picture 3" descr="conv_mask_sy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813" y="2189163"/>
            <a:ext cx="2746375"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4"/>
          <p:cNvSpPr txBox="1">
            <a:spLocks noChangeArrowheads="1"/>
          </p:cNvSpPr>
          <p:nvPr/>
        </p:nvSpPr>
        <p:spPr bwMode="auto">
          <a:xfrm>
            <a:off x="1038224" y="5257800"/>
            <a:ext cx="72108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dirty="0">
                <a:latin typeface="Times New Roman" pitchFamily="18" charset="0"/>
              </a:rPr>
              <a:t>A symmetric weight matrix is unchanged by rotation through 180</a:t>
            </a:r>
            <a:r>
              <a:rPr lang="en-US" altLang="en-US" dirty="0" smtClean="0">
                <a:latin typeface="Times New Roman" pitchFamily="18" charset="0"/>
              </a:rPr>
              <a:t>°. Many commonly used filters have symmetric matrices. Many do not. </a:t>
            </a:r>
            <a:endParaRPr lang="en-US" altLang="en-US" dirty="0">
              <a:latin typeface="Times New Roman" pitchFamily="18" charset="0"/>
            </a:endParaRP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533400" y="1143000"/>
            <a:ext cx="7772400" cy="723900"/>
          </a:xfrm>
        </p:spPr>
        <p:txBody>
          <a:bodyPr/>
          <a:lstStyle/>
          <a:p>
            <a:r>
              <a:rPr lang="en-US" altLang="en-US" smtClean="0"/>
              <a:t>Convolution by an Impulse</a:t>
            </a:r>
          </a:p>
        </p:txBody>
      </p:sp>
      <p:graphicFrame>
        <p:nvGraphicFramePr>
          <p:cNvPr id="34822" name="Object 3"/>
          <p:cNvGraphicFramePr>
            <a:graphicFrameLocks noChangeAspect="1"/>
          </p:cNvGraphicFramePr>
          <p:nvPr>
            <p:extLst>
              <p:ext uri="{D42A27DB-BD31-4B8C-83A1-F6EECF244321}">
                <p14:modId xmlns:p14="http://schemas.microsoft.com/office/powerpoint/2010/main" val="921136290"/>
              </p:ext>
            </p:extLst>
          </p:nvPr>
        </p:nvGraphicFramePr>
        <p:xfrm>
          <a:off x="1793875" y="5588000"/>
          <a:ext cx="5556250" cy="534988"/>
        </p:xfrm>
        <a:graphic>
          <a:graphicData uri="http://schemas.openxmlformats.org/presentationml/2006/ole">
            <mc:AlternateContent xmlns:mc="http://schemas.openxmlformats.org/markup-compatibility/2006">
              <mc:Choice xmlns:v="urn:schemas-microsoft-com:vml" Requires="v">
                <p:oleObj spid="_x0000_s34914" name="Equation" r:id="rId3" imgW="2768400" imgH="266400" progId="Equation.DSMT4">
                  <p:embed/>
                </p:oleObj>
              </mc:Choice>
              <mc:Fallback>
                <p:oleObj name="Equation" r:id="rId3" imgW="2768400" imgH="266400" progId="Equation.DSMT4">
                  <p:embed/>
                  <p:pic>
                    <p:nvPicPr>
                      <p:cNvPr id="0" name="Object 3"/>
                      <p:cNvPicPr>
                        <a:picLocks noChangeAspect="1" noChangeArrowheads="1"/>
                      </p:cNvPicPr>
                      <p:nvPr/>
                    </p:nvPicPr>
                    <p:blipFill>
                      <a:blip r:embed="rId4"/>
                      <a:srcRect/>
                      <a:stretch>
                        <a:fillRect/>
                      </a:stretch>
                    </p:blipFill>
                    <p:spPr bwMode="auto">
                      <a:xfrm>
                        <a:off x="1793875" y="5588000"/>
                        <a:ext cx="555625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3" name="Object 4"/>
          <p:cNvGraphicFramePr>
            <a:graphicFrameLocks noChangeAspect="1"/>
          </p:cNvGraphicFramePr>
          <p:nvPr>
            <p:extLst>
              <p:ext uri="{D42A27DB-BD31-4B8C-83A1-F6EECF244321}">
                <p14:modId xmlns:p14="http://schemas.microsoft.com/office/powerpoint/2010/main" val="522752446"/>
              </p:ext>
            </p:extLst>
          </p:nvPr>
        </p:nvGraphicFramePr>
        <p:xfrm>
          <a:off x="2024063" y="3263900"/>
          <a:ext cx="5095875" cy="938213"/>
        </p:xfrm>
        <a:graphic>
          <a:graphicData uri="http://schemas.openxmlformats.org/presentationml/2006/ole">
            <mc:AlternateContent xmlns:mc="http://schemas.openxmlformats.org/markup-compatibility/2006">
              <mc:Choice xmlns:v="urn:schemas-microsoft-com:vml" Requires="v">
                <p:oleObj spid="_x0000_s34915" name="Equation" r:id="rId5" imgW="2552400" imgH="469800" progId="Equation.DSMT4">
                  <p:embed/>
                </p:oleObj>
              </mc:Choice>
              <mc:Fallback>
                <p:oleObj name="Equation" r:id="rId5" imgW="2552400" imgH="469800" progId="Equation.DSMT4">
                  <p:embed/>
                  <p:pic>
                    <p:nvPicPr>
                      <p:cNvPr id="0" name="Object 4"/>
                      <p:cNvPicPr>
                        <a:picLocks noChangeAspect="1" noChangeArrowheads="1"/>
                      </p:cNvPicPr>
                      <p:nvPr/>
                    </p:nvPicPr>
                    <p:blipFill>
                      <a:blip r:embed="rId6"/>
                      <a:srcRect/>
                      <a:stretch>
                        <a:fillRect/>
                      </a:stretch>
                    </p:blipFill>
                    <p:spPr bwMode="auto">
                      <a:xfrm>
                        <a:off x="2024063" y="3263900"/>
                        <a:ext cx="509587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4" name="Text Box 5"/>
          <p:cNvSpPr txBox="1">
            <a:spLocks noChangeArrowheads="1"/>
          </p:cNvSpPr>
          <p:nvPr/>
        </p:nvSpPr>
        <p:spPr bwMode="auto">
          <a:xfrm>
            <a:off x="990600" y="1987550"/>
            <a:ext cx="7467600" cy="12003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2400" dirty="0">
                <a:latin typeface="Times New Roman" pitchFamily="18" charset="0"/>
              </a:rPr>
              <a:t>An </a:t>
            </a:r>
            <a:r>
              <a:rPr lang="en-US" altLang="en-US" sz="2400" i="1" dirty="0">
                <a:latin typeface="Times New Roman" pitchFamily="18" charset="0"/>
              </a:rPr>
              <a:t>impulse</a:t>
            </a:r>
            <a:r>
              <a:rPr lang="en-US" altLang="en-US" sz="2400" dirty="0">
                <a:latin typeface="Times New Roman" pitchFamily="18" charset="0"/>
              </a:rPr>
              <a:t> is a digital image, that has a single pixel with value 1; all others have value zero. An impulse at location</a:t>
            </a:r>
            <a:r>
              <a:rPr lang="en-US" altLang="en-US" sz="2400" dirty="0">
                <a:latin typeface="Calibri" panose="020F0502020204030204" pitchFamily="34" charset="0"/>
              </a:rPr>
              <a:t> </a:t>
            </a:r>
            <a:r>
              <a:rPr lang="en-US" altLang="en-US" sz="2400" dirty="0">
                <a:latin typeface="Times New Roman" pitchFamily="18" charset="0"/>
              </a:rPr>
              <a:t>(</a:t>
            </a:r>
            <a:r>
              <a:rPr lang="en-US" altLang="en-US" sz="2400" dirty="0">
                <a:latin typeface="Symbol" pitchFamily="18" charset="2"/>
              </a:rPr>
              <a:t>r</a:t>
            </a:r>
            <a:r>
              <a:rPr lang="en-US" altLang="en-US" sz="2400" dirty="0">
                <a:latin typeface="Times New Roman" pitchFamily="18" charset="0"/>
              </a:rPr>
              <a:t>, </a:t>
            </a:r>
            <a:r>
              <a:rPr lang="en-US" altLang="en-US" sz="2400" dirty="0">
                <a:latin typeface="Symbol" pitchFamily="18" charset="2"/>
              </a:rPr>
              <a:t>c</a:t>
            </a:r>
            <a:r>
              <a:rPr lang="en-US" altLang="en-US" sz="2400" dirty="0">
                <a:latin typeface="Times New Roman" pitchFamily="18" charset="0"/>
              </a:rPr>
              <a:t>)</a:t>
            </a:r>
            <a:r>
              <a:rPr lang="en-US" altLang="en-US" sz="2400" dirty="0">
                <a:latin typeface="Calibri" panose="020F0502020204030204" pitchFamily="34" charset="0"/>
              </a:rPr>
              <a:t> </a:t>
            </a:r>
            <a:r>
              <a:rPr lang="en-US" altLang="en-US" sz="2400" dirty="0">
                <a:latin typeface="Times New Roman" pitchFamily="18" charset="0"/>
              </a:rPr>
              <a:t>is represented by:</a:t>
            </a:r>
          </a:p>
        </p:txBody>
      </p:sp>
      <p:sp>
        <p:nvSpPr>
          <p:cNvPr id="34825" name="Text Box 7"/>
          <p:cNvSpPr txBox="1">
            <a:spLocks noChangeArrowheads="1"/>
          </p:cNvSpPr>
          <p:nvPr/>
        </p:nvSpPr>
        <p:spPr bwMode="auto">
          <a:xfrm>
            <a:off x="1066800" y="4248150"/>
            <a:ext cx="7620000" cy="1200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2400" dirty="0">
                <a:latin typeface="Times New Roman" pitchFamily="18" charset="0"/>
              </a:rPr>
              <a:t>If an image is convolved with an impulse of weight </a:t>
            </a:r>
            <a:r>
              <a:rPr lang="en-US" altLang="en-US" sz="2400" i="1" dirty="0">
                <a:latin typeface="Times New Roman" pitchFamily="18" charset="0"/>
              </a:rPr>
              <a:t>w</a:t>
            </a:r>
            <a:r>
              <a:rPr lang="en-US" altLang="en-US" sz="2400" dirty="0">
                <a:latin typeface="Times New Roman" pitchFamily="18" charset="0"/>
              </a:rPr>
              <a:t> at location (</a:t>
            </a:r>
            <a:r>
              <a:rPr lang="en-US" altLang="en-US" sz="2400" dirty="0">
                <a:latin typeface="Symbol" pitchFamily="18" charset="2"/>
              </a:rPr>
              <a:t>r</a:t>
            </a:r>
            <a:r>
              <a:rPr lang="en-US" altLang="en-US" sz="2400" dirty="0">
                <a:latin typeface="Times New Roman" pitchFamily="18" charset="0"/>
              </a:rPr>
              <a:t>, </a:t>
            </a:r>
            <a:r>
              <a:rPr lang="en-US" altLang="en-US" sz="2400" dirty="0">
                <a:latin typeface="Symbol" pitchFamily="18" charset="2"/>
              </a:rPr>
              <a:t>c</a:t>
            </a:r>
            <a:r>
              <a:rPr lang="en-US" altLang="en-US" sz="2400" dirty="0">
                <a:latin typeface="Times New Roman" pitchFamily="18" charset="0"/>
              </a:rPr>
              <a:t>)</a:t>
            </a:r>
            <a:r>
              <a:rPr lang="en-US" altLang="en-US" sz="2400" dirty="0">
                <a:latin typeface="Calibri" panose="020F0502020204030204" pitchFamily="34" charset="0"/>
              </a:rPr>
              <a:t>, </a:t>
            </a:r>
            <a:r>
              <a:rPr lang="en-US" altLang="en-US" sz="2400" dirty="0">
                <a:latin typeface="Times New Roman" pitchFamily="18" charset="0"/>
              </a:rPr>
              <a:t>then the image is multiplied by </a:t>
            </a:r>
            <a:r>
              <a:rPr lang="en-US" altLang="en-US" sz="2400" i="1" dirty="0">
                <a:latin typeface="Times New Roman" pitchFamily="18" charset="0"/>
              </a:rPr>
              <a:t>w</a:t>
            </a:r>
            <a:r>
              <a:rPr lang="en-US" altLang="en-US" sz="2400" dirty="0">
                <a:latin typeface="Times New Roman" pitchFamily="18" charset="0"/>
              </a:rPr>
              <a:t> and shifted in location down by </a:t>
            </a:r>
            <a:r>
              <a:rPr lang="en-US" altLang="en-US" sz="2400" dirty="0">
                <a:latin typeface="Symbol" pitchFamily="18" charset="2"/>
              </a:rPr>
              <a:t>r</a:t>
            </a:r>
            <a:r>
              <a:rPr lang="en-US" altLang="en-US" sz="2400" dirty="0">
                <a:latin typeface="Times New Roman" pitchFamily="18" charset="0"/>
              </a:rPr>
              <a:t> pixels and to the right by </a:t>
            </a:r>
            <a:r>
              <a:rPr lang="en-US" altLang="en-US" sz="2400" dirty="0">
                <a:latin typeface="Symbol" pitchFamily="18" charset="2"/>
              </a:rPr>
              <a:t>c</a:t>
            </a:r>
            <a:r>
              <a:rPr lang="en-US" altLang="en-US" sz="2400" dirty="0">
                <a:latin typeface="Calibri" panose="020F0502020204030204" pitchFamily="34" charset="0"/>
              </a:rPr>
              <a:t> </a:t>
            </a:r>
            <a:r>
              <a:rPr lang="en-US" altLang="en-US" sz="2400" dirty="0">
                <a:latin typeface="Times New Roman" pitchFamily="18" charset="0"/>
              </a:rPr>
              <a:t>pixels</a:t>
            </a:r>
            <a:r>
              <a:rPr lang="en-US" altLang="en-US" sz="2400" dirty="0">
                <a:latin typeface="Calibri" panose="020F0502020204030204" pitchFamily="34" charset="0"/>
              </a:rPr>
              <a:t>.</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819400"/>
            <a:ext cx="2997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2"/>
          <p:cNvSpPr>
            <a:spLocks noGrp="1" noChangeArrowheads="1"/>
          </p:cNvSpPr>
          <p:nvPr>
            <p:ph type="title"/>
          </p:nvPr>
        </p:nvSpPr>
        <p:spPr>
          <a:xfrm>
            <a:off x="685800" y="1181100"/>
            <a:ext cx="7772400" cy="723900"/>
          </a:xfrm>
        </p:spPr>
        <p:txBody>
          <a:bodyPr/>
          <a:lstStyle/>
          <a:p>
            <a:pPr algn="ctr"/>
            <a:r>
              <a:rPr lang="en-US" altLang="en-US" smtClean="0"/>
              <a:t>Convolution by an Impulse</a:t>
            </a:r>
          </a:p>
        </p:txBody>
      </p:sp>
      <p:pic>
        <p:nvPicPr>
          <p:cNvPr id="35847" name="Picture 3" descr="3_tulips_conv_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5848" name="Picture 6" descr="3_tulips_conv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51" name="Rectangle 8"/>
          <p:cNvSpPr>
            <a:spLocks noChangeArrowheads="1"/>
          </p:cNvSpPr>
          <p:nvPr/>
        </p:nvSpPr>
        <p:spPr bwMode="auto">
          <a:xfrm>
            <a:off x="4876800" y="4876800"/>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35852" name="Object 7"/>
          <p:cNvGraphicFramePr>
            <a:graphicFrameLocks noChangeAspect="1"/>
          </p:cNvGraphicFramePr>
          <p:nvPr/>
        </p:nvGraphicFramePr>
        <p:xfrm>
          <a:off x="4953000" y="4953000"/>
          <a:ext cx="987425" cy="220663"/>
        </p:xfrm>
        <a:graphic>
          <a:graphicData uri="http://schemas.openxmlformats.org/presentationml/2006/ole">
            <mc:AlternateContent xmlns:mc="http://schemas.openxmlformats.org/markup-compatibility/2006">
              <mc:Choice xmlns:v="urn:schemas-microsoft-com:vml" Requires="v">
                <p:oleObj spid="_x0000_s35898" name="Equation" r:id="rId6" imgW="964781" imgH="215806" progId="Equation.3">
                  <p:embed/>
                </p:oleObj>
              </mc:Choice>
              <mc:Fallback>
                <p:oleObj name="Equation" r:id="rId6" imgW="964781" imgH="215806"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953000"/>
                        <a:ext cx="987425"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0" name="Text Box 15"/>
          <p:cNvSpPr txBox="1">
            <a:spLocks noChangeArrowheads="1"/>
          </p:cNvSpPr>
          <p:nvPr/>
        </p:nvSpPr>
        <p:spPr bwMode="auto">
          <a:xfrm>
            <a:off x="3530600" y="5562600"/>
            <a:ext cx="2032000" cy="523875"/>
          </a:xfrm>
          <a:prstGeom prst="rect">
            <a:avLst/>
          </a:prstGeom>
          <a:solidFill>
            <a:srgbClr val="FFFFCC"/>
          </a:solidFill>
          <a:ln>
            <a:noFill/>
          </a:ln>
          <a:effectLst>
            <a:outerShdw blurRad="63500" dist="107763" dir="8100000" algn="ctr" rotWithShape="0">
              <a:schemeClr val="tx2">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a:t>Shifted down and to the right by 16 pixels.</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819400"/>
            <a:ext cx="2998788"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Rectangle 2"/>
          <p:cNvSpPr>
            <a:spLocks noGrp="1" noChangeArrowheads="1"/>
          </p:cNvSpPr>
          <p:nvPr>
            <p:ph type="title"/>
          </p:nvPr>
        </p:nvSpPr>
        <p:spPr>
          <a:xfrm>
            <a:off x="685800" y="1181100"/>
            <a:ext cx="7772400" cy="723900"/>
          </a:xfrm>
        </p:spPr>
        <p:txBody>
          <a:bodyPr/>
          <a:lstStyle/>
          <a:p>
            <a:pPr algn="ctr"/>
            <a:r>
              <a:rPr lang="en-US" altLang="en-US" smtClean="0"/>
              <a:t>Convolution by Two Impulses</a:t>
            </a:r>
          </a:p>
        </p:txBody>
      </p:sp>
      <p:pic>
        <p:nvPicPr>
          <p:cNvPr id="36871" name="Picture 3" descr="3_tulips_conv_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72" name="Picture 7" descr="3_tulips_conv_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6878" name="Rectangle 9"/>
          <p:cNvSpPr>
            <a:spLocks noChangeArrowheads="1"/>
          </p:cNvSpPr>
          <p:nvPr/>
        </p:nvSpPr>
        <p:spPr bwMode="auto">
          <a:xfrm>
            <a:off x="4876800" y="4876800"/>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6879" name="Object 10"/>
          <p:cNvGraphicFramePr>
            <a:graphicFrameLocks noChangeAspect="1"/>
          </p:cNvGraphicFramePr>
          <p:nvPr/>
        </p:nvGraphicFramePr>
        <p:xfrm>
          <a:off x="4889500" y="4946650"/>
          <a:ext cx="1116013" cy="233363"/>
        </p:xfrm>
        <a:graphic>
          <a:graphicData uri="http://schemas.openxmlformats.org/presentationml/2006/ole">
            <mc:AlternateContent xmlns:mc="http://schemas.openxmlformats.org/markup-compatibility/2006">
              <mc:Choice xmlns:v="urn:schemas-microsoft-com:vml" Requires="v">
                <p:oleObj spid="_x0000_s36970" name="Equation" r:id="rId6" imgW="1091880" imgH="228600" progId="Equation.DSMT4">
                  <p:embed/>
                </p:oleObj>
              </mc:Choice>
              <mc:Fallback>
                <p:oleObj name="Equation" r:id="rId6" imgW="1091880" imgH="2286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9500" y="4946650"/>
                        <a:ext cx="1116013"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6" name="Rectangle 12"/>
          <p:cNvSpPr>
            <a:spLocks noChangeArrowheads="1"/>
          </p:cNvSpPr>
          <p:nvPr/>
        </p:nvSpPr>
        <p:spPr bwMode="auto">
          <a:xfrm>
            <a:off x="3951288" y="4038600"/>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6877" name="Object 13"/>
          <p:cNvGraphicFramePr>
            <a:graphicFrameLocks noChangeAspect="1"/>
          </p:cNvGraphicFramePr>
          <p:nvPr>
            <p:extLst>
              <p:ext uri="{D42A27DB-BD31-4B8C-83A1-F6EECF244321}">
                <p14:modId xmlns:p14="http://schemas.microsoft.com/office/powerpoint/2010/main" val="172348143"/>
              </p:ext>
            </p:extLst>
          </p:nvPr>
        </p:nvGraphicFramePr>
        <p:xfrm>
          <a:off x="4021138" y="4108450"/>
          <a:ext cx="1000125" cy="234950"/>
        </p:xfrm>
        <a:graphic>
          <a:graphicData uri="http://schemas.openxmlformats.org/presentationml/2006/ole">
            <mc:AlternateContent xmlns:mc="http://schemas.openxmlformats.org/markup-compatibility/2006">
              <mc:Choice xmlns:v="urn:schemas-microsoft-com:vml" Requires="v">
                <p:oleObj spid="_x0000_s36971" name="Equation" r:id="rId8" imgW="977760" imgH="228600" progId="Equation.DSMT4">
                  <p:embed/>
                </p:oleObj>
              </mc:Choice>
              <mc:Fallback>
                <p:oleObj name="Equation" r:id="rId8" imgW="977760" imgH="22860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1138" y="4108450"/>
                        <a:ext cx="1000125" cy="234950"/>
                      </a:xfrm>
                      <a:prstGeom prst="rect">
                        <a:avLst/>
                      </a:prstGeom>
                      <a:solidFill>
                        <a:srgbClr val="FFFFCC"/>
                      </a:solidFill>
                      <a:ln>
                        <a:noFill/>
                      </a:ln>
                      <a:effectLst/>
                      <a:extLst/>
                    </p:spPr>
                  </p:pic>
                </p:oleObj>
              </mc:Fallback>
            </mc:AlternateContent>
          </a:graphicData>
        </a:graphic>
      </p:graphicFrame>
      <p:sp>
        <p:nvSpPr>
          <p:cNvPr id="36875" name="Text Box 15"/>
          <p:cNvSpPr txBox="1">
            <a:spLocks noChangeArrowheads="1"/>
          </p:cNvSpPr>
          <p:nvPr/>
        </p:nvSpPr>
        <p:spPr bwMode="auto">
          <a:xfrm>
            <a:off x="3378200" y="5562600"/>
            <a:ext cx="2336800" cy="523875"/>
          </a:xfrm>
          <a:prstGeom prst="rect">
            <a:avLst/>
          </a:prstGeom>
          <a:solidFill>
            <a:srgbClr val="FFFFCC"/>
          </a:solidFill>
          <a:ln>
            <a:noFill/>
          </a:ln>
          <a:effectLst>
            <a:outerShdw blurRad="63500" dist="107763" dir="8100000" algn="ctr" rotWithShape="0">
              <a:schemeClr val="tx2">
                <a:alpha val="50000"/>
              </a:schemeClr>
            </a:outerShdw>
          </a:effectLst>
          <a:extLst/>
        </p:spPr>
        <p:txBody>
          <a:bodyPr>
            <a:spAutoFit/>
          </a:bodyPr>
          <a:lstStyle>
            <a:defPPr>
              <a:defRPr lang="en-US"/>
            </a:defPPr>
            <a:lvl1pPr algn="l">
              <a:defRPr sz="1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Two copies, one moved, one not moved, averaged.</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819400"/>
            <a:ext cx="2998788"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7" descr="3_tulips_conv_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5" name="Rectangle 4"/>
          <p:cNvSpPr>
            <a:spLocks noGrp="1" noChangeArrowheads="1"/>
          </p:cNvSpPr>
          <p:nvPr>
            <p:ph type="title"/>
          </p:nvPr>
        </p:nvSpPr>
        <p:spPr>
          <a:xfrm>
            <a:off x="685800" y="1181100"/>
            <a:ext cx="7772400" cy="723900"/>
          </a:xfrm>
        </p:spPr>
        <p:txBody>
          <a:bodyPr/>
          <a:lstStyle/>
          <a:p>
            <a:pPr algn="ctr"/>
            <a:r>
              <a:rPr lang="en-US" altLang="en-US" smtClean="0"/>
              <a:t>Convolution by Three Impulses</a:t>
            </a:r>
          </a:p>
        </p:txBody>
      </p:sp>
      <p:pic>
        <p:nvPicPr>
          <p:cNvPr id="37896" name="Picture 5" descr="3_tulips_conv_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906" name="Rectangle 18"/>
          <p:cNvSpPr>
            <a:spLocks noChangeArrowheads="1"/>
          </p:cNvSpPr>
          <p:nvPr/>
        </p:nvSpPr>
        <p:spPr bwMode="auto">
          <a:xfrm>
            <a:off x="3248025" y="2562225"/>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7907" name="Object 19"/>
          <p:cNvGraphicFramePr>
            <a:graphicFrameLocks noChangeAspect="1"/>
          </p:cNvGraphicFramePr>
          <p:nvPr/>
        </p:nvGraphicFramePr>
        <p:xfrm>
          <a:off x="3252788" y="2632075"/>
          <a:ext cx="1130300" cy="233363"/>
        </p:xfrm>
        <a:graphic>
          <a:graphicData uri="http://schemas.openxmlformats.org/presentationml/2006/ole">
            <mc:AlternateContent xmlns:mc="http://schemas.openxmlformats.org/markup-compatibility/2006">
              <mc:Choice xmlns:v="urn:schemas-microsoft-com:vml" Requires="v">
                <p:oleObj spid="_x0000_s38043" name="Equation" r:id="rId6" imgW="1104840" imgH="228600" progId="Equation.DSMT4">
                  <p:embed/>
                </p:oleObj>
              </mc:Choice>
              <mc:Fallback>
                <p:oleObj name="Equation" r:id="rId6" imgW="1104840" imgH="228600" progId="Equation.DSMT4">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2788" y="2632075"/>
                        <a:ext cx="1130300"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4" name="Rectangle 9"/>
          <p:cNvSpPr>
            <a:spLocks noChangeArrowheads="1"/>
          </p:cNvSpPr>
          <p:nvPr/>
        </p:nvSpPr>
        <p:spPr bwMode="auto">
          <a:xfrm>
            <a:off x="4876800" y="4876800"/>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7905" name="Object 10"/>
          <p:cNvGraphicFramePr>
            <a:graphicFrameLocks noChangeAspect="1"/>
          </p:cNvGraphicFramePr>
          <p:nvPr/>
        </p:nvGraphicFramePr>
        <p:xfrm>
          <a:off x="4889500" y="4946650"/>
          <a:ext cx="1116013" cy="233363"/>
        </p:xfrm>
        <a:graphic>
          <a:graphicData uri="http://schemas.openxmlformats.org/presentationml/2006/ole">
            <mc:AlternateContent xmlns:mc="http://schemas.openxmlformats.org/markup-compatibility/2006">
              <mc:Choice xmlns:v="urn:schemas-microsoft-com:vml" Requires="v">
                <p:oleObj spid="_x0000_s38044" name="Equation" r:id="rId8" imgW="1091880" imgH="228600" progId="Equation.DSMT4">
                  <p:embed/>
                </p:oleObj>
              </mc:Choice>
              <mc:Fallback>
                <p:oleObj name="Equation" r:id="rId8" imgW="1091880" imgH="22860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9500" y="4946650"/>
                        <a:ext cx="1116013"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2" name="Rectangle 12"/>
          <p:cNvSpPr>
            <a:spLocks noChangeArrowheads="1"/>
          </p:cNvSpPr>
          <p:nvPr/>
        </p:nvSpPr>
        <p:spPr bwMode="auto">
          <a:xfrm>
            <a:off x="3952875" y="4038600"/>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7903" name="Object 13"/>
          <p:cNvGraphicFramePr>
            <a:graphicFrameLocks noChangeAspect="1"/>
          </p:cNvGraphicFramePr>
          <p:nvPr/>
        </p:nvGraphicFramePr>
        <p:xfrm>
          <a:off x="4029075" y="4108450"/>
          <a:ext cx="987425" cy="234950"/>
        </p:xfrm>
        <a:graphic>
          <a:graphicData uri="http://schemas.openxmlformats.org/presentationml/2006/ole">
            <mc:AlternateContent xmlns:mc="http://schemas.openxmlformats.org/markup-compatibility/2006">
              <mc:Choice xmlns:v="urn:schemas-microsoft-com:vml" Requires="v">
                <p:oleObj spid="_x0000_s38045" name="Equation" r:id="rId10" imgW="965160" imgH="228600" progId="Equation.DSMT4">
                  <p:embed/>
                </p:oleObj>
              </mc:Choice>
              <mc:Fallback>
                <p:oleObj name="Equation" r:id="rId10" imgW="965160" imgH="228600"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9075" y="4108450"/>
                        <a:ext cx="987425"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0" name="Text Box 15"/>
          <p:cNvSpPr txBox="1">
            <a:spLocks noChangeArrowheads="1"/>
          </p:cNvSpPr>
          <p:nvPr/>
        </p:nvSpPr>
        <p:spPr bwMode="auto">
          <a:xfrm>
            <a:off x="3549650" y="5638800"/>
            <a:ext cx="1882775" cy="400050"/>
          </a:xfrm>
          <a:prstGeom prst="rect">
            <a:avLst/>
          </a:prstGeom>
          <a:solidFill>
            <a:srgbClr val="FFFF99"/>
          </a:solidFill>
          <a:ln>
            <a:noFill/>
          </a:ln>
          <a:effectLst>
            <a:outerShdw dist="107763" dir="81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a:t>Weights = 1/3</a:t>
            </a:r>
          </a:p>
        </p:txBody>
      </p:sp>
      <p:sp>
        <p:nvSpPr>
          <p:cNvPr id="37901" name="Text Box 15"/>
          <p:cNvSpPr txBox="1">
            <a:spLocks noChangeArrowheads="1"/>
          </p:cNvSpPr>
          <p:nvPr/>
        </p:nvSpPr>
        <p:spPr bwMode="auto">
          <a:xfrm>
            <a:off x="3378200" y="5562600"/>
            <a:ext cx="2336800" cy="523875"/>
          </a:xfrm>
          <a:prstGeom prst="rect">
            <a:avLst/>
          </a:prstGeom>
          <a:solidFill>
            <a:srgbClr val="FFFFCC"/>
          </a:solidFill>
          <a:ln>
            <a:noFill/>
          </a:ln>
          <a:effectLst>
            <a:outerShdw blurRad="63500" dist="107763" dir="8100000" algn="ctr" rotWithShape="0">
              <a:schemeClr val="tx2">
                <a:alpha val="50000"/>
              </a:schemeClr>
            </a:outerShdw>
          </a:effectLst>
          <a:extLst/>
        </p:spPr>
        <p:txBody>
          <a:bodyPr>
            <a:spAutoFit/>
          </a:bodyPr>
          <a:lstStyle>
            <a:defPPr>
              <a:defRPr lang="en-US"/>
            </a:defPPr>
            <a:lvl1pPr algn="l">
              <a:defRPr sz="1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Three copies, two moved, one not moved, averaged.</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819400"/>
            <a:ext cx="2998788"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7" descr="3_tulips_conv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19" name="Rectangle 4"/>
          <p:cNvSpPr>
            <a:spLocks noGrp="1" noChangeArrowheads="1"/>
          </p:cNvSpPr>
          <p:nvPr>
            <p:ph type="title"/>
          </p:nvPr>
        </p:nvSpPr>
        <p:spPr>
          <a:xfrm>
            <a:off x="685800" y="1181100"/>
            <a:ext cx="7772400" cy="723900"/>
          </a:xfrm>
        </p:spPr>
        <p:txBody>
          <a:bodyPr/>
          <a:lstStyle/>
          <a:p>
            <a:pPr algn="ctr"/>
            <a:r>
              <a:rPr lang="en-US" altLang="en-US" smtClean="0"/>
              <a:t>Convolution by Five Impulses</a:t>
            </a:r>
          </a:p>
        </p:txBody>
      </p:sp>
      <p:pic>
        <p:nvPicPr>
          <p:cNvPr id="38920" name="Picture 5" descr="3_tulips_conv_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35" name="Rectangle 18"/>
          <p:cNvSpPr>
            <a:spLocks noChangeArrowheads="1"/>
          </p:cNvSpPr>
          <p:nvPr/>
        </p:nvSpPr>
        <p:spPr bwMode="auto">
          <a:xfrm>
            <a:off x="4657725" y="2562225"/>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8936" name="Object 19"/>
          <p:cNvGraphicFramePr>
            <a:graphicFrameLocks noChangeAspect="1"/>
          </p:cNvGraphicFramePr>
          <p:nvPr/>
        </p:nvGraphicFramePr>
        <p:xfrm>
          <a:off x="4662488" y="2632075"/>
          <a:ext cx="1130300" cy="233363"/>
        </p:xfrm>
        <a:graphic>
          <a:graphicData uri="http://schemas.openxmlformats.org/presentationml/2006/ole">
            <mc:AlternateContent xmlns:mc="http://schemas.openxmlformats.org/markup-compatibility/2006">
              <mc:Choice xmlns:v="urn:schemas-microsoft-com:vml" Requires="v">
                <p:oleObj spid="_x0000_s39162" name="Equation" r:id="rId6" imgW="1104840" imgH="228600" progId="Equation.DSMT4">
                  <p:embed/>
                </p:oleObj>
              </mc:Choice>
              <mc:Fallback>
                <p:oleObj name="Equation" r:id="rId6" imgW="1104840" imgH="228600" progId="Equation.DSMT4">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2488" y="2632075"/>
                        <a:ext cx="1130300"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3" name="Rectangle 22"/>
          <p:cNvSpPr>
            <a:spLocks noChangeArrowheads="1"/>
          </p:cNvSpPr>
          <p:nvPr/>
        </p:nvSpPr>
        <p:spPr bwMode="auto">
          <a:xfrm>
            <a:off x="3048000" y="4876800"/>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8934" name="Object 23"/>
          <p:cNvGraphicFramePr>
            <a:graphicFrameLocks noChangeAspect="1"/>
          </p:cNvGraphicFramePr>
          <p:nvPr/>
        </p:nvGraphicFramePr>
        <p:xfrm>
          <a:off x="3052763" y="4946650"/>
          <a:ext cx="1130300" cy="233363"/>
        </p:xfrm>
        <a:graphic>
          <a:graphicData uri="http://schemas.openxmlformats.org/presentationml/2006/ole">
            <mc:AlternateContent xmlns:mc="http://schemas.openxmlformats.org/markup-compatibility/2006">
              <mc:Choice xmlns:v="urn:schemas-microsoft-com:vml" Requires="v">
                <p:oleObj spid="_x0000_s39163" name="Equation" r:id="rId8" imgW="1104840" imgH="228600" progId="Equation.DSMT4">
                  <p:embed/>
                </p:oleObj>
              </mc:Choice>
              <mc:Fallback>
                <p:oleObj name="Equation" r:id="rId8" imgW="1104840" imgH="228600" progId="Equation.DSMT4">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2763" y="4946650"/>
                        <a:ext cx="1130300"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1" name="Rectangle 18"/>
          <p:cNvSpPr>
            <a:spLocks noChangeArrowheads="1"/>
          </p:cNvSpPr>
          <p:nvPr/>
        </p:nvSpPr>
        <p:spPr bwMode="auto">
          <a:xfrm>
            <a:off x="3248025" y="2562225"/>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8932" name="Object 19"/>
          <p:cNvGraphicFramePr>
            <a:graphicFrameLocks noChangeAspect="1"/>
          </p:cNvGraphicFramePr>
          <p:nvPr/>
        </p:nvGraphicFramePr>
        <p:xfrm>
          <a:off x="3246438" y="2632075"/>
          <a:ext cx="1143000" cy="233363"/>
        </p:xfrm>
        <a:graphic>
          <a:graphicData uri="http://schemas.openxmlformats.org/presentationml/2006/ole">
            <mc:AlternateContent xmlns:mc="http://schemas.openxmlformats.org/markup-compatibility/2006">
              <mc:Choice xmlns:v="urn:schemas-microsoft-com:vml" Requires="v">
                <p:oleObj spid="_x0000_s39164" name="Equation" r:id="rId10" imgW="1117440" imgH="228600" progId="Equation.DSMT4">
                  <p:embed/>
                </p:oleObj>
              </mc:Choice>
              <mc:Fallback>
                <p:oleObj name="Equation" r:id="rId10" imgW="1117440" imgH="228600" progId="Equation.DSMT4">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6438" y="2632075"/>
                        <a:ext cx="1143000"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9" name="Rectangle 9"/>
          <p:cNvSpPr>
            <a:spLocks noChangeArrowheads="1"/>
          </p:cNvSpPr>
          <p:nvPr/>
        </p:nvSpPr>
        <p:spPr bwMode="auto">
          <a:xfrm>
            <a:off x="4876800" y="4876800"/>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8930" name="Object 10"/>
          <p:cNvGraphicFramePr>
            <a:graphicFrameLocks noChangeAspect="1"/>
          </p:cNvGraphicFramePr>
          <p:nvPr/>
        </p:nvGraphicFramePr>
        <p:xfrm>
          <a:off x="4889500" y="4946650"/>
          <a:ext cx="1116013" cy="233363"/>
        </p:xfrm>
        <a:graphic>
          <a:graphicData uri="http://schemas.openxmlformats.org/presentationml/2006/ole">
            <mc:AlternateContent xmlns:mc="http://schemas.openxmlformats.org/markup-compatibility/2006">
              <mc:Choice xmlns:v="urn:schemas-microsoft-com:vml" Requires="v">
                <p:oleObj spid="_x0000_s39165" name="Equation" r:id="rId12" imgW="1091880" imgH="228600" progId="Equation.DSMT4">
                  <p:embed/>
                </p:oleObj>
              </mc:Choice>
              <mc:Fallback>
                <p:oleObj name="Equation" r:id="rId12" imgW="1091880" imgH="228600" progId="Equation.DSMT4">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89500" y="4946650"/>
                        <a:ext cx="1116013"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7" name="Rectangle 12"/>
          <p:cNvSpPr>
            <a:spLocks noChangeArrowheads="1"/>
          </p:cNvSpPr>
          <p:nvPr/>
        </p:nvSpPr>
        <p:spPr bwMode="auto">
          <a:xfrm>
            <a:off x="3952875" y="4038600"/>
            <a:ext cx="1143000" cy="381000"/>
          </a:xfrm>
          <a:prstGeom prst="rect">
            <a:avLst/>
          </a:prstGeom>
          <a:solidFill>
            <a:srgbClr val="FFFFCC"/>
          </a:solidFill>
          <a:ln w="9525">
            <a:solidFill>
              <a:schemeClr val="tx1"/>
            </a:solidFill>
            <a:miter lim="800000"/>
            <a:headEnd/>
            <a:tailEnd/>
          </a:ln>
          <a:effectLst>
            <a:outerShdw blurRad="38100" dist="53882" dir="8100000" algn="ctr" rotWithShape="0">
              <a:schemeClr val="tx2">
                <a:alpha val="50000"/>
              </a:schemeClr>
            </a:outerShdw>
          </a:effectLst>
        </p:spPr>
        <p:txBody>
          <a:bodyPr wrap="none" anchor="ctr"/>
          <a:lstStyle/>
          <a:p>
            <a:endParaRPr lang="en-US" altLang="en-US"/>
          </a:p>
        </p:txBody>
      </p:sp>
      <p:graphicFrame>
        <p:nvGraphicFramePr>
          <p:cNvPr id="38928" name="Object 13"/>
          <p:cNvGraphicFramePr>
            <a:graphicFrameLocks noChangeAspect="1"/>
          </p:cNvGraphicFramePr>
          <p:nvPr/>
        </p:nvGraphicFramePr>
        <p:xfrm>
          <a:off x="4029075" y="4108450"/>
          <a:ext cx="987425" cy="234950"/>
        </p:xfrm>
        <a:graphic>
          <a:graphicData uri="http://schemas.openxmlformats.org/presentationml/2006/ole">
            <mc:AlternateContent xmlns:mc="http://schemas.openxmlformats.org/markup-compatibility/2006">
              <mc:Choice xmlns:v="urn:schemas-microsoft-com:vml" Requires="v">
                <p:oleObj spid="_x0000_s39166" name="Equation" r:id="rId14" imgW="965160" imgH="228600" progId="Equation.DSMT4">
                  <p:embed/>
                </p:oleObj>
              </mc:Choice>
              <mc:Fallback>
                <p:oleObj name="Equation" r:id="rId14" imgW="965160" imgH="228600" progId="Equation.DSMT4">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29075" y="4108450"/>
                        <a:ext cx="987425"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6" name="Text Box 15"/>
          <p:cNvSpPr txBox="1">
            <a:spLocks noChangeArrowheads="1"/>
          </p:cNvSpPr>
          <p:nvPr/>
        </p:nvSpPr>
        <p:spPr bwMode="auto">
          <a:xfrm>
            <a:off x="3378200" y="5562600"/>
            <a:ext cx="2336800" cy="523875"/>
          </a:xfrm>
          <a:prstGeom prst="rect">
            <a:avLst/>
          </a:prstGeom>
          <a:solidFill>
            <a:srgbClr val="FFFFCC"/>
          </a:solidFill>
          <a:ln>
            <a:noFill/>
          </a:ln>
          <a:effectLst>
            <a:outerShdw blurRad="63500" dist="107763" dir="8100000" algn="ctr" rotWithShape="0">
              <a:schemeClr val="tx2">
                <a:alpha val="50000"/>
              </a:schemeClr>
            </a:outerShdw>
          </a:effectLst>
          <a:extLst/>
        </p:spPr>
        <p:txBody>
          <a:bodyPr>
            <a:spAutoFit/>
          </a:bodyPr>
          <a:lstStyle>
            <a:defPPr>
              <a:defRPr lang="en-US"/>
            </a:defPPr>
            <a:lvl1pPr algn="l">
              <a:defRPr sz="1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Five copies, four moved, one not moved, averaged.</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4188" y="2800350"/>
            <a:ext cx="30003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4"/>
          <p:cNvSpPr>
            <a:spLocks noChangeArrowheads="1"/>
          </p:cNvSpPr>
          <p:nvPr/>
        </p:nvSpPr>
        <p:spPr bwMode="auto">
          <a:xfrm>
            <a:off x="6096000" y="2209800"/>
            <a:ext cx="2495550" cy="3662363"/>
          </a:xfrm>
          <a:prstGeom prst="rect">
            <a:avLst/>
          </a:prstGeom>
          <a:solidFill>
            <a:schemeClr val="tx1"/>
          </a:solidFill>
          <a:ln w="19050" algn="ctr">
            <a:solidFill>
              <a:schemeClr val="tx1"/>
            </a:solidFill>
            <a:round/>
            <a:headEnd/>
            <a:tailEnd type="arrow" w="med" len="med"/>
          </a:ln>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pic>
        <p:nvPicPr>
          <p:cNvPr id="3994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4738" y="2289175"/>
            <a:ext cx="2378075"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Rectangle 4"/>
          <p:cNvSpPr>
            <a:spLocks noGrp="1" noChangeArrowheads="1"/>
          </p:cNvSpPr>
          <p:nvPr>
            <p:ph type="title"/>
          </p:nvPr>
        </p:nvSpPr>
        <p:spPr>
          <a:xfrm>
            <a:off x="685800" y="1181100"/>
            <a:ext cx="7772400" cy="723900"/>
          </a:xfrm>
        </p:spPr>
        <p:txBody>
          <a:bodyPr/>
          <a:lstStyle/>
          <a:p>
            <a:pPr algn="ctr"/>
            <a:r>
              <a:rPr lang="en-US" altLang="en-US" smtClean="0"/>
              <a:t>Convolution by Five Impulses</a:t>
            </a:r>
          </a:p>
        </p:txBody>
      </p:sp>
      <p:pic>
        <p:nvPicPr>
          <p:cNvPr id="39945" name="Picture 5" descr="3_tulips_conv_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9946" name="Text Box 15"/>
          <p:cNvSpPr txBox="1">
            <a:spLocks noChangeArrowheads="1"/>
          </p:cNvSpPr>
          <p:nvPr/>
        </p:nvSpPr>
        <p:spPr bwMode="auto">
          <a:xfrm>
            <a:off x="3378200" y="5105400"/>
            <a:ext cx="2336800" cy="738188"/>
          </a:xfrm>
          <a:prstGeom prst="rect">
            <a:avLst/>
          </a:prstGeom>
          <a:solidFill>
            <a:srgbClr val="FFFFCC"/>
          </a:solidFill>
          <a:ln>
            <a:noFill/>
          </a:ln>
          <a:effectLst>
            <a:outerShdw blurRad="63500" dist="107763" dir="8100000" algn="ctr" rotWithShape="0">
              <a:schemeClr val="tx2">
                <a:alpha val="50000"/>
              </a:schemeClr>
            </a:outerShdw>
          </a:effectLst>
          <a:extLst/>
        </p:spPr>
        <p:txBody>
          <a:bodyPr>
            <a:spAutoFit/>
          </a:bodyPr>
          <a:lstStyle>
            <a:defPPr>
              <a:defRPr lang="en-US"/>
            </a:defPPr>
            <a:lvl1pPr algn="l">
              <a:defRPr sz="1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Moved adjacent to each other, the convolution becomes a blurring filter.</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4188" y="2800350"/>
            <a:ext cx="30003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4"/>
          <p:cNvSpPr>
            <a:spLocks noChangeArrowheads="1"/>
          </p:cNvSpPr>
          <p:nvPr/>
        </p:nvSpPr>
        <p:spPr bwMode="auto">
          <a:xfrm>
            <a:off x="6096000" y="2209800"/>
            <a:ext cx="2495550" cy="3662363"/>
          </a:xfrm>
          <a:prstGeom prst="rect">
            <a:avLst/>
          </a:prstGeom>
          <a:solidFill>
            <a:schemeClr val="tx1"/>
          </a:solidFill>
          <a:ln w="19050" algn="ctr">
            <a:solidFill>
              <a:schemeClr val="tx1"/>
            </a:solidFill>
            <a:round/>
            <a:headEnd/>
            <a:tailEnd type="arrow" w="med" len="med"/>
          </a:ln>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pic>
        <p:nvPicPr>
          <p:cNvPr id="409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4738" y="2289175"/>
            <a:ext cx="2378075"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Rectangle 4"/>
          <p:cNvSpPr>
            <a:spLocks noGrp="1" noChangeArrowheads="1"/>
          </p:cNvSpPr>
          <p:nvPr>
            <p:ph type="title"/>
          </p:nvPr>
        </p:nvSpPr>
        <p:spPr>
          <a:xfrm>
            <a:off x="685800" y="1181100"/>
            <a:ext cx="7772400" cy="723900"/>
          </a:xfrm>
        </p:spPr>
        <p:txBody>
          <a:bodyPr/>
          <a:lstStyle/>
          <a:p>
            <a:pPr algn="ctr"/>
            <a:r>
              <a:rPr lang="en-US" altLang="en-US" smtClean="0"/>
              <a:t>Convolution by Five Impulses</a:t>
            </a:r>
          </a:p>
        </p:txBody>
      </p:sp>
      <p:pic>
        <p:nvPicPr>
          <p:cNvPr id="40969" name="Picture 5" descr="3_tulips_conv_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629400" y="3886200"/>
            <a:ext cx="1828800" cy="1828800"/>
          </a:xfrm>
          <a:prstGeom prst="rect">
            <a:avLst/>
          </a:prstGeom>
          <a:ln>
            <a:solidFill>
              <a:schemeClr val="tx1"/>
            </a:solidFill>
          </a:ln>
          <a:effectLst>
            <a:outerShdw blurRad="50800" dist="101600" dir="8340000" algn="tl" rotWithShape="0">
              <a:prstClr val="black">
                <a:alpha val="35000"/>
              </a:prstClr>
            </a:outerShdw>
          </a:effectLst>
        </p:spPr>
      </p:pic>
      <p:pic>
        <p:nvPicPr>
          <p:cNvPr id="6" name="Picture 5"/>
          <p:cNvPicPr>
            <a:picLocks noChangeAspect="1"/>
          </p:cNvPicPr>
          <p:nvPr/>
        </p:nvPicPr>
        <p:blipFill>
          <a:blip r:embed="rId6"/>
          <a:stretch>
            <a:fillRect/>
          </a:stretch>
        </p:blipFill>
        <p:spPr>
          <a:xfrm>
            <a:off x="990600" y="3886200"/>
            <a:ext cx="1828800" cy="1828800"/>
          </a:xfrm>
          <a:prstGeom prst="rect">
            <a:avLst/>
          </a:prstGeom>
          <a:ln>
            <a:solidFill>
              <a:schemeClr val="tx1"/>
            </a:solidFill>
          </a:ln>
          <a:effectLst>
            <a:outerShdw blurRad="50800" dist="101600" dir="8340000" algn="tl" rotWithShape="0">
              <a:prstClr val="black">
                <a:alpha val="35000"/>
              </a:prstClr>
            </a:outerShdw>
          </a:effectLst>
        </p:spPr>
      </p:pic>
      <p:sp>
        <p:nvSpPr>
          <p:cNvPr id="40972" name="Rectangle 7"/>
          <p:cNvSpPr>
            <a:spLocks noChangeArrowheads="1"/>
          </p:cNvSpPr>
          <p:nvPr/>
        </p:nvSpPr>
        <p:spPr bwMode="auto">
          <a:xfrm>
            <a:off x="577850" y="2571750"/>
            <a:ext cx="152400" cy="152400"/>
          </a:xfrm>
          <a:prstGeom prst="rect">
            <a:avLst/>
          </a:prstGeom>
          <a:noFill/>
          <a:ln w="6350"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cxnSp>
        <p:nvCxnSpPr>
          <p:cNvPr id="40973" name="Straight Connector 9"/>
          <p:cNvCxnSpPr>
            <a:cxnSpLocks noChangeShapeType="1"/>
          </p:cNvCxnSpPr>
          <p:nvPr/>
        </p:nvCxnSpPr>
        <p:spPr bwMode="auto">
          <a:xfrm>
            <a:off x="577850" y="2724150"/>
            <a:ext cx="406400" cy="3000375"/>
          </a:xfrm>
          <a:prstGeom prst="line">
            <a:avLst/>
          </a:prstGeom>
          <a:noFill/>
          <a:ln w="63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74" name="Straight Connector 17"/>
          <p:cNvCxnSpPr>
            <a:cxnSpLocks noChangeShapeType="1"/>
          </p:cNvCxnSpPr>
          <p:nvPr/>
        </p:nvCxnSpPr>
        <p:spPr bwMode="auto">
          <a:xfrm>
            <a:off x="727075" y="2571750"/>
            <a:ext cx="2098675" cy="1308100"/>
          </a:xfrm>
          <a:prstGeom prst="line">
            <a:avLst/>
          </a:prstGeom>
          <a:noFill/>
          <a:ln w="63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75" name="Rectangle 26"/>
          <p:cNvSpPr>
            <a:spLocks noChangeArrowheads="1"/>
          </p:cNvSpPr>
          <p:nvPr/>
        </p:nvSpPr>
        <p:spPr bwMode="auto">
          <a:xfrm>
            <a:off x="6215063" y="2568575"/>
            <a:ext cx="152400" cy="152400"/>
          </a:xfrm>
          <a:prstGeom prst="rect">
            <a:avLst/>
          </a:prstGeom>
          <a:noFill/>
          <a:ln w="6350"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cxnSp>
        <p:nvCxnSpPr>
          <p:cNvPr id="40976" name="Straight Connector 27"/>
          <p:cNvCxnSpPr>
            <a:cxnSpLocks noChangeShapeType="1"/>
          </p:cNvCxnSpPr>
          <p:nvPr/>
        </p:nvCxnSpPr>
        <p:spPr bwMode="auto">
          <a:xfrm>
            <a:off x="6215063" y="2720975"/>
            <a:ext cx="406400" cy="3000375"/>
          </a:xfrm>
          <a:prstGeom prst="line">
            <a:avLst/>
          </a:prstGeom>
          <a:noFill/>
          <a:ln w="63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77" name="Straight Connector 28"/>
          <p:cNvCxnSpPr>
            <a:cxnSpLocks noChangeShapeType="1"/>
          </p:cNvCxnSpPr>
          <p:nvPr/>
        </p:nvCxnSpPr>
        <p:spPr bwMode="auto">
          <a:xfrm>
            <a:off x="6364288" y="2566988"/>
            <a:ext cx="2098675" cy="1309687"/>
          </a:xfrm>
          <a:prstGeom prst="line">
            <a:avLst/>
          </a:prstGeom>
          <a:noFill/>
          <a:ln w="63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78" name="Text Box 15"/>
          <p:cNvSpPr txBox="1">
            <a:spLocks noChangeArrowheads="1"/>
          </p:cNvSpPr>
          <p:nvPr/>
        </p:nvSpPr>
        <p:spPr bwMode="auto">
          <a:xfrm>
            <a:off x="3225800" y="5295900"/>
            <a:ext cx="2641600" cy="523875"/>
          </a:xfrm>
          <a:prstGeom prst="rect">
            <a:avLst/>
          </a:prstGeom>
          <a:solidFill>
            <a:srgbClr val="FFFFCC"/>
          </a:solidFill>
          <a:ln>
            <a:noFill/>
          </a:ln>
          <a:effectLst>
            <a:outerShdw blurRad="63500" dist="107763" dir="8100000" algn="ctr" rotWithShape="0">
              <a:schemeClr val="tx2">
                <a:alpha val="50000"/>
              </a:schemeClr>
            </a:outerShdw>
          </a:effectLst>
          <a:extLst/>
        </p:spPr>
        <p:txBody>
          <a:bodyPr>
            <a:spAutoFit/>
          </a:bodyPr>
          <a:lstStyle>
            <a:defPPr>
              <a:defRPr lang="en-US"/>
            </a:defPPr>
            <a:lvl1pPr algn="l">
              <a:defRPr sz="1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The impulses become values in a 3x3 neighborhood.</a:t>
            </a: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2209800"/>
            <a:ext cx="26416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4"/>
          <p:cNvSpPr>
            <a:spLocks noChangeArrowheads="1"/>
          </p:cNvSpPr>
          <p:nvPr/>
        </p:nvSpPr>
        <p:spPr bwMode="auto">
          <a:xfrm>
            <a:off x="6096000" y="2209800"/>
            <a:ext cx="2495550" cy="3662363"/>
          </a:xfrm>
          <a:prstGeom prst="rect">
            <a:avLst/>
          </a:prstGeom>
          <a:solidFill>
            <a:schemeClr val="tx1"/>
          </a:solidFill>
          <a:ln w="19050" algn="ctr">
            <a:solidFill>
              <a:schemeClr val="tx1"/>
            </a:solidFill>
            <a:round/>
            <a:headEnd/>
            <a:tailEnd type="arrow" w="med" len="med"/>
          </a:ln>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pic>
        <p:nvPicPr>
          <p:cNvPr id="4199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4738" y="2289175"/>
            <a:ext cx="2378075"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Rectangle 4"/>
          <p:cNvSpPr>
            <a:spLocks noGrp="1" noChangeArrowheads="1"/>
          </p:cNvSpPr>
          <p:nvPr>
            <p:ph type="title"/>
          </p:nvPr>
        </p:nvSpPr>
        <p:spPr>
          <a:xfrm>
            <a:off x="685800" y="1181100"/>
            <a:ext cx="7772400" cy="723900"/>
          </a:xfrm>
        </p:spPr>
        <p:txBody>
          <a:bodyPr/>
          <a:lstStyle/>
          <a:p>
            <a:pPr algn="ctr"/>
            <a:r>
              <a:rPr lang="en-US" altLang="en-US" smtClean="0"/>
              <a:t>Convolution by Five Impulses</a:t>
            </a:r>
          </a:p>
        </p:txBody>
      </p:sp>
      <p:pic>
        <p:nvPicPr>
          <p:cNvPr id="41993" name="Picture 5" descr="3_tulips_conv_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09800"/>
            <a:ext cx="2495550" cy="3662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629400" y="3886200"/>
            <a:ext cx="1828800" cy="1828800"/>
          </a:xfrm>
          <a:prstGeom prst="rect">
            <a:avLst/>
          </a:prstGeom>
          <a:ln>
            <a:solidFill>
              <a:schemeClr val="tx1"/>
            </a:solidFill>
          </a:ln>
          <a:effectLst>
            <a:outerShdw blurRad="50800" dist="101600" dir="8340000" algn="tl" rotWithShape="0">
              <a:prstClr val="black">
                <a:alpha val="35000"/>
              </a:prstClr>
            </a:outerShdw>
          </a:effectLst>
        </p:spPr>
      </p:pic>
      <p:pic>
        <p:nvPicPr>
          <p:cNvPr id="6" name="Picture 5"/>
          <p:cNvPicPr>
            <a:picLocks noChangeAspect="1"/>
          </p:cNvPicPr>
          <p:nvPr/>
        </p:nvPicPr>
        <p:blipFill>
          <a:blip r:embed="rId6"/>
          <a:stretch>
            <a:fillRect/>
          </a:stretch>
        </p:blipFill>
        <p:spPr>
          <a:xfrm>
            <a:off x="990600" y="3886200"/>
            <a:ext cx="1828800" cy="1828800"/>
          </a:xfrm>
          <a:prstGeom prst="rect">
            <a:avLst/>
          </a:prstGeom>
          <a:ln>
            <a:solidFill>
              <a:schemeClr val="tx1"/>
            </a:solidFill>
          </a:ln>
          <a:effectLst>
            <a:outerShdw blurRad="50800" dist="101600" dir="8340000" algn="tl" rotWithShape="0">
              <a:prstClr val="black">
                <a:alpha val="35000"/>
              </a:prstClr>
            </a:outerShdw>
          </a:effectLst>
        </p:spPr>
      </p:pic>
      <p:sp>
        <p:nvSpPr>
          <p:cNvPr id="41996" name="Rectangle 7"/>
          <p:cNvSpPr>
            <a:spLocks noChangeArrowheads="1"/>
          </p:cNvSpPr>
          <p:nvPr/>
        </p:nvSpPr>
        <p:spPr bwMode="auto">
          <a:xfrm>
            <a:off x="577850" y="2571750"/>
            <a:ext cx="152400" cy="152400"/>
          </a:xfrm>
          <a:prstGeom prst="rect">
            <a:avLst/>
          </a:prstGeom>
          <a:noFill/>
          <a:ln w="6350"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cxnSp>
        <p:nvCxnSpPr>
          <p:cNvPr id="41997" name="Straight Connector 9"/>
          <p:cNvCxnSpPr>
            <a:cxnSpLocks noChangeShapeType="1"/>
          </p:cNvCxnSpPr>
          <p:nvPr/>
        </p:nvCxnSpPr>
        <p:spPr bwMode="auto">
          <a:xfrm>
            <a:off x="577850" y="2724150"/>
            <a:ext cx="406400" cy="3000375"/>
          </a:xfrm>
          <a:prstGeom prst="line">
            <a:avLst/>
          </a:prstGeom>
          <a:noFill/>
          <a:ln w="63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8" name="Straight Connector 17"/>
          <p:cNvCxnSpPr>
            <a:cxnSpLocks noChangeShapeType="1"/>
          </p:cNvCxnSpPr>
          <p:nvPr/>
        </p:nvCxnSpPr>
        <p:spPr bwMode="auto">
          <a:xfrm>
            <a:off x="727075" y="2571750"/>
            <a:ext cx="2098675" cy="1308100"/>
          </a:xfrm>
          <a:prstGeom prst="line">
            <a:avLst/>
          </a:prstGeom>
          <a:noFill/>
          <a:ln w="63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999" name="Rectangle 26"/>
          <p:cNvSpPr>
            <a:spLocks noChangeArrowheads="1"/>
          </p:cNvSpPr>
          <p:nvPr/>
        </p:nvSpPr>
        <p:spPr bwMode="auto">
          <a:xfrm>
            <a:off x="6215063" y="2568575"/>
            <a:ext cx="152400" cy="152400"/>
          </a:xfrm>
          <a:prstGeom prst="rect">
            <a:avLst/>
          </a:prstGeom>
          <a:noFill/>
          <a:ln w="6350"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cxnSp>
        <p:nvCxnSpPr>
          <p:cNvPr id="42000" name="Straight Connector 27"/>
          <p:cNvCxnSpPr>
            <a:cxnSpLocks noChangeShapeType="1"/>
          </p:cNvCxnSpPr>
          <p:nvPr/>
        </p:nvCxnSpPr>
        <p:spPr bwMode="auto">
          <a:xfrm>
            <a:off x="6215063" y="2720975"/>
            <a:ext cx="406400" cy="3000375"/>
          </a:xfrm>
          <a:prstGeom prst="line">
            <a:avLst/>
          </a:prstGeom>
          <a:noFill/>
          <a:ln w="63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01" name="Straight Connector 28"/>
          <p:cNvCxnSpPr>
            <a:cxnSpLocks noChangeShapeType="1"/>
          </p:cNvCxnSpPr>
          <p:nvPr/>
        </p:nvCxnSpPr>
        <p:spPr bwMode="auto">
          <a:xfrm>
            <a:off x="6364288" y="2566988"/>
            <a:ext cx="2098675" cy="1309687"/>
          </a:xfrm>
          <a:prstGeom prst="line">
            <a:avLst/>
          </a:prstGeom>
          <a:noFill/>
          <a:ln w="63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002" name="Text Box 15"/>
          <p:cNvSpPr txBox="1">
            <a:spLocks noChangeArrowheads="1"/>
          </p:cNvSpPr>
          <p:nvPr/>
        </p:nvSpPr>
        <p:spPr bwMode="auto">
          <a:xfrm>
            <a:off x="3454400" y="5105400"/>
            <a:ext cx="2260600" cy="738664"/>
          </a:xfrm>
          <a:prstGeom prst="rect">
            <a:avLst/>
          </a:prstGeom>
          <a:solidFill>
            <a:srgbClr val="FFFFCC"/>
          </a:solidFill>
          <a:ln>
            <a:noFill/>
          </a:ln>
          <a:effectLst>
            <a:outerShdw blurRad="63500" dist="107763" dir="8100000" algn="ctr" rotWithShape="0">
              <a:schemeClr val="tx2">
                <a:alpha val="50000"/>
              </a:schemeClr>
            </a:outerShdw>
          </a:effectLst>
          <a:extLst/>
        </p:spPr>
        <p:txBody>
          <a:bodyPr wrap="square">
            <a:spAutoFit/>
          </a:bodyPr>
          <a:lstStyle>
            <a:defPPr>
              <a:defRPr lang="en-US"/>
            </a:defPPr>
            <a:lvl1pPr algn="l">
              <a:defRPr sz="1400"/>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smtClean="0"/>
              <a:t>This </a:t>
            </a:r>
            <a:r>
              <a:rPr lang="en-US" altLang="en-US" dirty="0"/>
              <a:t>convolution </a:t>
            </a:r>
            <a:r>
              <a:rPr lang="en-US" altLang="en-US" dirty="0" smtClean="0"/>
              <a:t>matrix </a:t>
            </a:r>
            <a:r>
              <a:rPr lang="en-US" altLang="en-US" dirty="0"/>
              <a:t>has five elements at 1/5 and four at 0.</a:t>
            </a:r>
          </a:p>
        </p:txBody>
      </p:sp>
      <p:sp>
        <p:nvSpPr>
          <p:cNvPr id="42003" name="Rectangle 8"/>
          <p:cNvSpPr>
            <a:spLocks noChangeArrowheads="1"/>
          </p:cNvSpPr>
          <p:nvPr/>
        </p:nvSpPr>
        <p:spPr bwMode="auto">
          <a:xfrm>
            <a:off x="4419600" y="3400425"/>
            <a:ext cx="255588" cy="257175"/>
          </a:xfrm>
          <a:prstGeom prst="rect">
            <a:avLst/>
          </a:prstGeom>
          <a:noFill/>
          <a:ln w="9525" algn="ctr">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723900"/>
          </a:xfrm>
        </p:spPr>
        <p:txBody>
          <a:bodyPr/>
          <a:lstStyle/>
          <a:p>
            <a:r>
              <a:rPr lang="en-US" dirty="0" smtClean="0"/>
              <a:t>Image Neighborhood &amp; Shift Invariance</a:t>
            </a:r>
            <a:endParaRPr lang="en-US" dirty="0"/>
          </a:p>
        </p:txBody>
      </p:sp>
      <p:sp>
        <p:nvSpPr>
          <p:cNvPr id="7" name="Text Box 7"/>
          <p:cNvSpPr txBox="1">
            <a:spLocks noChangeArrowheads="1"/>
          </p:cNvSpPr>
          <p:nvPr/>
        </p:nvSpPr>
        <p:spPr bwMode="auto">
          <a:xfrm>
            <a:off x="381000" y="3715710"/>
            <a:ext cx="8458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25000"/>
              </a:spcBef>
            </a:pPr>
            <a:r>
              <a:rPr lang="en-US" altLang="en-US" sz="2200" dirty="0" smtClean="0">
                <a:latin typeface="Calibri" panose="020F0502020204030204" pitchFamily="34" charset="0"/>
              </a:rPr>
              <a:t>if </a:t>
            </a:r>
            <a:r>
              <a:rPr lang="en-US" altLang="en-US" sz="2200" i="1" dirty="0" smtClean="0">
                <a:latin typeface="+mj-lt"/>
              </a:rPr>
              <a:t>M</a:t>
            </a:r>
            <a:r>
              <a:rPr lang="en-US" altLang="en-US" sz="2200" dirty="0" smtClean="0">
                <a:latin typeface="Calibri" panose="020F0502020204030204" pitchFamily="34" charset="0"/>
              </a:rPr>
              <a:t> and </a:t>
            </a:r>
            <a:r>
              <a:rPr lang="en-US" altLang="en-US" sz="2200" i="1" dirty="0" smtClean="0">
                <a:latin typeface="+mj-lt"/>
              </a:rPr>
              <a:t>N</a:t>
            </a:r>
            <a:r>
              <a:rPr lang="en-US" altLang="en-US" sz="2200" dirty="0" smtClean="0">
                <a:latin typeface="Calibri" panose="020F0502020204030204" pitchFamily="34" charset="0"/>
              </a:rPr>
              <a:t> are odd.  If </a:t>
            </a:r>
            <a:r>
              <a:rPr lang="en-US" altLang="en-US" sz="2200" i="1" dirty="0" smtClean="0">
                <a:latin typeface="+mj-lt"/>
              </a:rPr>
              <a:t>M</a:t>
            </a:r>
            <a:r>
              <a:rPr lang="en-US" altLang="en-US" sz="2200" dirty="0" smtClean="0">
                <a:latin typeface="Calibri" panose="020F0502020204030204" pitchFamily="34" charset="0"/>
              </a:rPr>
              <a:t> and/or </a:t>
            </a:r>
            <a:r>
              <a:rPr lang="en-US" altLang="en-US" sz="2200" i="1" dirty="0" smtClean="0">
                <a:latin typeface="+mj-lt"/>
              </a:rPr>
              <a:t>N</a:t>
            </a:r>
            <a:r>
              <a:rPr lang="en-US" altLang="en-US" sz="2200" dirty="0" smtClean="0">
                <a:latin typeface="Calibri" panose="020F0502020204030204" pitchFamily="34" charset="0"/>
              </a:rPr>
              <a:t> is even then </a:t>
            </a:r>
            <a:endParaRPr lang="en-US" altLang="en-US" sz="2200" i="1" dirty="0">
              <a:latin typeface="Calibri" panose="020F0502020204030204" pitchFamily="34" charset="0"/>
              <a:cs typeface="Arial"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4263349544"/>
              </p:ext>
            </p:extLst>
          </p:nvPr>
        </p:nvGraphicFramePr>
        <p:xfrm>
          <a:off x="671670" y="3022552"/>
          <a:ext cx="7800660" cy="555030"/>
        </p:xfrm>
        <a:graphic>
          <a:graphicData uri="http://schemas.openxmlformats.org/presentationml/2006/ole">
            <mc:AlternateContent xmlns:mc="http://schemas.openxmlformats.org/markup-compatibility/2006">
              <mc:Choice xmlns:v="urn:schemas-microsoft-com:vml" Requires="v">
                <p:oleObj spid="_x0000_s76845" name="Equation" r:id="rId3" imgW="4457520" imgH="317160" progId="Equation.DSMT4">
                  <p:embed/>
                </p:oleObj>
              </mc:Choice>
              <mc:Fallback>
                <p:oleObj name="Equation" r:id="rId3" imgW="4457520" imgH="317160" progId="Equation.DSMT4">
                  <p:embed/>
                  <p:pic>
                    <p:nvPicPr>
                      <p:cNvPr id="0" name=""/>
                      <p:cNvPicPr/>
                      <p:nvPr/>
                    </p:nvPicPr>
                    <p:blipFill>
                      <a:blip r:embed="rId4"/>
                      <a:stretch>
                        <a:fillRect/>
                      </a:stretch>
                    </p:blipFill>
                    <p:spPr>
                      <a:xfrm>
                        <a:off x="671670" y="3022552"/>
                        <a:ext cx="7800660" cy="555030"/>
                      </a:xfrm>
                      <a:prstGeom prst="rect">
                        <a:avLst/>
                      </a:prstGeom>
                    </p:spPr>
                  </p:pic>
                </p:oleObj>
              </mc:Fallback>
            </mc:AlternateContent>
          </a:graphicData>
        </a:graphic>
      </p:graphicFrame>
      <p:sp>
        <p:nvSpPr>
          <p:cNvPr id="14" name="Text Box 7"/>
          <p:cNvSpPr txBox="1">
            <a:spLocks noChangeArrowheads="1"/>
          </p:cNvSpPr>
          <p:nvPr/>
        </p:nvSpPr>
        <p:spPr bwMode="auto">
          <a:xfrm>
            <a:off x="381000" y="1776428"/>
            <a:ext cx="8053230" cy="11079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25000"/>
              </a:spcBef>
            </a:pPr>
            <a:r>
              <a:rPr lang="en-US" altLang="en-US" sz="2200" dirty="0" smtClean="0">
                <a:latin typeface="Calibri" panose="020F0502020204030204" pitchFamily="34" charset="0"/>
              </a:rPr>
              <a:t>In image, </a:t>
            </a:r>
            <a:r>
              <a:rPr lang="en-US" altLang="en-US" sz="2200" b="1" dirty="0">
                <a:solidFill>
                  <a:srgbClr val="000000"/>
                </a:solidFill>
                <a:latin typeface="Times New Roman"/>
                <a:sym typeface="Symbol" panose="05050102010706020507" pitchFamily="18" charset="2"/>
              </a:rPr>
              <a:t>I</a:t>
            </a:r>
            <a:r>
              <a:rPr lang="en-US" altLang="en-US" sz="2200" dirty="0" smtClean="0">
                <a:latin typeface="Calibri" panose="020F0502020204030204" pitchFamily="34" charset="0"/>
              </a:rPr>
              <a:t>, a neighborhood (abbreviated nbhd) of pixel location </a:t>
            </a:r>
            <a:r>
              <a:rPr lang="en-US" altLang="en-US" sz="2200" dirty="0">
                <a:solidFill>
                  <a:srgbClr val="000000"/>
                </a:solidFill>
                <a:latin typeface="Times New Roman"/>
                <a:sym typeface="Symbol" panose="05050102010706020507" pitchFamily="18" charset="2"/>
              </a:rPr>
              <a:t>(</a:t>
            </a:r>
            <a:r>
              <a:rPr lang="en-US" altLang="en-US" sz="2200" i="1" dirty="0">
                <a:solidFill>
                  <a:srgbClr val="000000"/>
                </a:solidFill>
                <a:latin typeface="Times New Roman"/>
                <a:sym typeface="Symbol" panose="05050102010706020507" pitchFamily="18" charset="2"/>
              </a:rPr>
              <a:t>r</a:t>
            </a:r>
            <a:r>
              <a:rPr lang="en-US" altLang="en-US" sz="2200" dirty="0">
                <a:solidFill>
                  <a:srgbClr val="000000"/>
                </a:solidFill>
                <a:latin typeface="Times New Roman"/>
                <a:sym typeface="Symbol" panose="05050102010706020507" pitchFamily="18" charset="2"/>
              </a:rPr>
              <a:t>,</a:t>
            </a:r>
            <a:r>
              <a:rPr lang="en-US" altLang="en-US" sz="2200" i="1" dirty="0">
                <a:solidFill>
                  <a:srgbClr val="000000"/>
                </a:solidFill>
                <a:latin typeface="Times New Roman"/>
                <a:sym typeface="Symbol" panose="05050102010706020507" pitchFamily="18" charset="2"/>
              </a:rPr>
              <a:t>c</a:t>
            </a:r>
            <a:r>
              <a:rPr lang="en-US" altLang="en-US" sz="2200" dirty="0">
                <a:solidFill>
                  <a:srgbClr val="000000"/>
                </a:solidFill>
                <a:latin typeface="Times New Roman"/>
                <a:sym typeface="Symbol" panose="05050102010706020507" pitchFamily="18" charset="2"/>
              </a:rPr>
              <a:t>)</a:t>
            </a:r>
            <a:r>
              <a:rPr lang="en-US" altLang="en-US" sz="2200" dirty="0" smtClean="0">
                <a:latin typeface="Calibri" panose="020F0502020204030204" pitchFamily="34" charset="0"/>
              </a:rPr>
              <a:t> is a rectangular set of pixels that includes </a:t>
            </a:r>
            <a:r>
              <a:rPr lang="en-US" altLang="en-US" sz="2200" dirty="0">
                <a:solidFill>
                  <a:srgbClr val="000000"/>
                </a:solidFill>
                <a:latin typeface="Times New Roman"/>
                <a:sym typeface="Symbol" panose="05050102010706020507" pitchFamily="18" charset="2"/>
              </a:rPr>
              <a:t>(</a:t>
            </a:r>
            <a:r>
              <a:rPr lang="en-US" altLang="en-US" sz="2200" i="1" dirty="0">
                <a:solidFill>
                  <a:srgbClr val="000000"/>
                </a:solidFill>
                <a:latin typeface="Times New Roman"/>
                <a:sym typeface="Symbol" panose="05050102010706020507" pitchFamily="18" charset="2"/>
              </a:rPr>
              <a:t>r</a:t>
            </a:r>
            <a:r>
              <a:rPr lang="en-US" altLang="en-US" sz="2200" dirty="0">
                <a:solidFill>
                  <a:srgbClr val="000000"/>
                </a:solidFill>
                <a:latin typeface="Times New Roman"/>
                <a:sym typeface="Symbol" panose="05050102010706020507" pitchFamily="18" charset="2"/>
              </a:rPr>
              <a:t>,</a:t>
            </a:r>
            <a:r>
              <a:rPr lang="en-US" altLang="en-US" sz="2200" i="1" dirty="0">
                <a:solidFill>
                  <a:srgbClr val="000000"/>
                </a:solidFill>
                <a:latin typeface="Times New Roman"/>
                <a:sym typeface="Symbol" panose="05050102010706020507" pitchFamily="18" charset="2"/>
              </a:rPr>
              <a:t>c</a:t>
            </a:r>
            <a:r>
              <a:rPr lang="en-US" altLang="en-US" sz="2200" dirty="0">
                <a:solidFill>
                  <a:srgbClr val="000000"/>
                </a:solidFill>
                <a:latin typeface="Times New Roman"/>
                <a:sym typeface="Symbol" panose="05050102010706020507" pitchFamily="18" charset="2"/>
              </a:rPr>
              <a:t>)</a:t>
            </a:r>
            <a:r>
              <a:rPr lang="en-US" altLang="en-US" sz="2200" dirty="0" smtClean="0">
                <a:latin typeface="Calibri" panose="020F0502020204030204" pitchFamily="34" charset="0"/>
              </a:rPr>
              <a:t> and has a specific shape (as determined by its zero elements).  It is the set of pixels</a:t>
            </a:r>
            <a:endParaRPr lang="en-US" altLang="en-US" sz="2200" i="1" dirty="0">
              <a:latin typeface="Calibri" panose="020F0502020204030204" pitchFamily="34" charset="0"/>
              <a:cs typeface="Arial" pitchFamily="34"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111428868"/>
              </p:ext>
            </p:extLst>
          </p:nvPr>
        </p:nvGraphicFramePr>
        <p:xfrm>
          <a:off x="1438275" y="4284725"/>
          <a:ext cx="6267450" cy="488950"/>
        </p:xfrm>
        <a:graphic>
          <a:graphicData uri="http://schemas.openxmlformats.org/presentationml/2006/ole">
            <mc:AlternateContent xmlns:mc="http://schemas.openxmlformats.org/markup-compatibility/2006">
              <mc:Choice xmlns:v="urn:schemas-microsoft-com:vml" Requires="v">
                <p:oleObj spid="_x0000_s76846" name="Equation" r:id="rId5" imgW="3581280" imgH="279360" progId="Equation.DSMT4">
                  <p:embed/>
                </p:oleObj>
              </mc:Choice>
              <mc:Fallback>
                <p:oleObj name="Equation" r:id="rId5" imgW="3581280" imgH="279360" progId="Equation.DSMT4">
                  <p:embed/>
                  <p:pic>
                    <p:nvPicPr>
                      <p:cNvPr id="0" name=""/>
                      <p:cNvPicPr/>
                      <p:nvPr/>
                    </p:nvPicPr>
                    <p:blipFill>
                      <a:blip r:embed="rId6"/>
                      <a:stretch>
                        <a:fillRect/>
                      </a:stretch>
                    </p:blipFill>
                    <p:spPr>
                      <a:xfrm>
                        <a:off x="1438275" y="4284725"/>
                        <a:ext cx="6267450" cy="488950"/>
                      </a:xfrm>
                      <a:prstGeom prst="rect">
                        <a:avLst/>
                      </a:prstGeom>
                    </p:spPr>
                  </p:pic>
                </p:oleObj>
              </mc:Fallback>
            </mc:AlternateContent>
          </a:graphicData>
        </a:graphic>
      </p:graphicFrame>
      <p:sp>
        <p:nvSpPr>
          <p:cNvPr id="17" name="Text Box 7"/>
          <p:cNvSpPr txBox="1">
            <a:spLocks noChangeArrowheads="1"/>
          </p:cNvSpPr>
          <p:nvPr/>
        </p:nvSpPr>
        <p:spPr bwMode="auto">
          <a:xfrm>
            <a:off x="381000" y="4911804"/>
            <a:ext cx="8382000" cy="11079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25000"/>
              </a:spcBef>
            </a:pPr>
            <a:r>
              <a:rPr lang="en-US" altLang="en-US" sz="2200" dirty="0" smtClean="0">
                <a:latin typeface="Calibri" panose="020F0502020204030204" pitchFamily="34" charset="0"/>
              </a:rPr>
              <a:t>Neighborhood </a:t>
            </a:r>
            <a:r>
              <a:rPr lang="en-US" altLang="en-US" sz="2200" dirty="0" smtClean="0">
                <a:latin typeface="Calibri" panose="020F0502020204030204" pitchFamily="34" charset="0"/>
                <a:sym typeface="Symbol" panose="05050102010706020507" pitchFamily="18" charset="2"/>
              </a:rPr>
              <a:t>operator</a:t>
            </a:r>
            <a:r>
              <a:rPr lang="en-US" altLang="en-US" sz="2200" dirty="0" smtClean="0">
                <a:solidFill>
                  <a:srgbClr val="000000"/>
                </a:solidFill>
                <a:latin typeface="Calibri" panose="020F0502020204030204" pitchFamily="34" charset="0"/>
                <a:sym typeface="Symbol" panose="05050102010706020507" pitchFamily="18" charset="2"/>
              </a:rPr>
              <a:t>, , is called “shift invariant” if both the geometry of the nbhd and the action of </a:t>
            </a:r>
            <a:r>
              <a:rPr lang="en-US" altLang="en-US" sz="2200" dirty="0">
                <a:solidFill>
                  <a:srgbClr val="000000"/>
                </a:solidFill>
                <a:latin typeface="Calibri" panose="020F0502020204030204" pitchFamily="34" charset="0"/>
                <a:sym typeface="Symbol" panose="05050102010706020507" pitchFamily="18" charset="2"/>
              </a:rPr>
              <a:t> </a:t>
            </a:r>
            <a:r>
              <a:rPr lang="en-US" altLang="en-US" sz="2200" dirty="0" smtClean="0">
                <a:solidFill>
                  <a:srgbClr val="000000"/>
                </a:solidFill>
                <a:latin typeface="Calibri" panose="020F0502020204030204" pitchFamily="34" charset="0"/>
                <a:sym typeface="Symbol" panose="05050102010706020507" pitchFamily="18" charset="2"/>
              </a:rPr>
              <a:t>is the same for every pixel</a:t>
            </a:r>
            <a:r>
              <a:rPr lang="en-US" altLang="en-US" sz="2200" dirty="0" smtClean="0">
                <a:latin typeface="Calibri" panose="020F0502020204030204" pitchFamily="34" charset="0"/>
              </a:rPr>
              <a:t> </a:t>
            </a:r>
            <a:r>
              <a:rPr lang="en-US" altLang="en-US" sz="2200" dirty="0">
                <a:latin typeface="Calibri" panose="020F0502020204030204" pitchFamily="34" charset="0"/>
              </a:rPr>
              <a:t>location </a:t>
            </a:r>
            <a:r>
              <a:rPr lang="en-US" altLang="en-US" sz="2200" dirty="0">
                <a:solidFill>
                  <a:srgbClr val="000000"/>
                </a:solidFill>
                <a:latin typeface="Times New Roman"/>
                <a:sym typeface="Symbol" panose="05050102010706020507" pitchFamily="18" charset="2"/>
              </a:rPr>
              <a:t>(</a:t>
            </a:r>
            <a:r>
              <a:rPr lang="en-US" altLang="en-US" sz="2200" i="1" dirty="0">
                <a:solidFill>
                  <a:srgbClr val="000000"/>
                </a:solidFill>
                <a:latin typeface="Times New Roman"/>
                <a:sym typeface="Symbol" panose="05050102010706020507" pitchFamily="18" charset="2"/>
              </a:rPr>
              <a:t>r</a:t>
            </a:r>
            <a:r>
              <a:rPr lang="en-US" altLang="en-US" sz="2200" dirty="0">
                <a:solidFill>
                  <a:srgbClr val="000000"/>
                </a:solidFill>
                <a:latin typeface="Times New Roman"/>
                <a:sym typeface="Symbol" panose="05050102010706020507" pitchFamily="18" charset="2"/>
              </a:rPr>
              <a:t>,</a:t>
            </a:r>
            <a:r>
              <a:rPr lang="en-US" altLang="en-US" sz="2200" i="1" dirty="0">
                <a:solidFill>
                  <a:srgbClr val="000000"/>
                </a:solidFill>
                <a:latin typeface="Times New Roman"/>
                <a:sym typeface="Symbol" panose="05050102010706020507" pitchFamily="18" charset="2"/>
              </a:rPr>
              <a:t>c</a:t>
            </a:r>
            <a:r>
              <a:rPr lang="en-US" altLang="en-US" sz="2200" dirty="0">
                <a:solidFill>
                  <a:srgbClr val="000000"/>
                </a:solidFill>
                <a:latin typeface="Times New Roman"/>
                <a:sym typeface="Symbol" panose="05050102010706020507" pitchFamily="18" charset="2"/>
              </a:rPr>
              <a:t>)</a:t>
            </a:r>
            <a:r>
              <a:rPr lang="en-US" altLang="en-US" sz="2200" dirty="0">
                <a:latin typeface="Calibri" panose="020F0502020204030204" pitchFamily="34" charset="0"/>
              </a:rPr>
              <a:t> </a:t>
            </a:r>
            <a:r>
              <a:rPr lang="en-US" altLang="en-US" sz="2200" dirty="0" smtClean="0">
                <a:latin typeface="Calibri" panose="020F0502020204030204" pitchFamily="34" charset="0"/>
                <a:sym typeface="Symbol" panose="05050102010706020507" pitchFamily="18" charset="2"/>
              </a:rPr>
              <a:t></a:t>
            </a:r>
            <a:r>
              <a:rPr lang="en-US" altLang="en-US" sz="2200" dirty="0" smtClean="0">
                <a:latin typeface="Calibri" panose="020F0502020204030204" pitchFamily="34" charset="0"/>
              </a:rPr>
              <a:t> </a:t>
            </a:r>
            <a:r>
              <a:rPr lang="en-US" altLang="en-US" sz="2200" b="1" dirty="0" smtClean="0">
                <a:solidFill>
                  <a:srgbClr val="000000"/>
                </a:solidFill>
                <a:latin typeface="Times New Roman"/>
                <a:sym typeface="Symbol" panose="05050102010706020507" pitchFamily="18" charset="2"/>
              </a:rPr>
              <a:t>I</a:t>
            </a:r>
            <a:r>
              <a:rPr lang="en-US" altLang="en-US" sz="2200" dirty="0" smtClean="0">
                <a:solidFill>
                  <a:srgbClr val="000000"/>
                </a:solidFill>
                <a:latin typeface="Calibri" panose="020F0502020204030204" pitchFamily="34" charset="0"/>
                <a:sym typeface="Symbol" panose="05050102010706020507" pitchFamily="18" charset="2"/>
              </a:rPr>
              <a:t>. All the nbhd ops in this course will be shift invariant.</a:t>
            </a:r>
            <a:endParaRPr lang="en-US" altLang="en-US" sz="2200" i="1" dirty="0">
              <a:latin typeface="+mj-lt"/>
              <a:cs typeface="Arial" pitchFamily="34" charset="0"/>
            </a:endParaRPr>
          </a:p>
        </p:txBody>
      </p:sp>
      <p:sp>
        <p:nvSpPr>
          <p:cNvPr id="18" name="Date Placeholder 17"/>
          <p:cNvSpPr>
            <a:spLocks noGrp="1"/>
          </p:cNvSpPr>
          <p:nvPr>
            <p:ph type="dt" sz="half" idx="2"/>
          </p:nvPr>
        </p:nvSpPr>
        <p:spPr/>
        <p:txBody>
          <a:bodyPr/>
          <a:lstStyle/>
          <a:p>
            <a:pPr>
              <a:defRPr/>
            </a:pPr>
            <a:r>
              <a:rPr lang="en-US" smtClean="0"/>
              <a:t>12 October 2016</a:t>
            </a:r>
            <a:endParaRPr lang="en-US" dirty="0"/>
          </a:p>
        </p:txBody>
      </p:sp>
      <p:sp>
        <p:nvSpPr>
          <p:cNvPr id="19" name="Footer Placeholder 18"/>
          <p:cNvSpPr>
            <a:spLocks noGrp="1"/>
          </p:cNvSpPr>
          <p:nvPr>
            <p:ph type="ftr" sz="quarter" idx="3"/>
          </p:nvPr>
        </p:nvSpPr>
        <p:spPr/>
        <p:txBody>
          <a:bodyPr/>
          <a:lstStyle/>
          <a:p>
            <a:pPr>
              <a:defRPr/>
            </a:pPr>
            <a:r>
              <a:rPr lang="en-US" smtClean="0"/>
              <a:t>1999-2016 by Richard Alan Peters II</a:t>
            </a:r>
            <a:endParaRPr lang="en-US"/>
          </a:p>
        </p:txBody>
      </p:sp>
      <p:sp>
        <p:nvSpPr>
          <p:cNvPr id="20" name="Slide Number Placeholder 19"/>
          <p:cNvSpPr>
            <a:spLocks noGrp="1"/>
          </p:cNvSpPr>
          <p:nvPr>
            <p:ph type="sldNum" sz="quarter" idx="4"/>
          </p:nvPr>
        </p:nvSpPr>
        <p:spPr/>
        <p:txBody>
          <a:bodyPr/>
          <a:lstStyle/>
          <a:p>
            <a:pPr>
              <a:defRPr/>
            </a:pPr>
            <a:fld id="{9302CFF2-4115-47FF-9FC4-5205358A9ACF}" type="slidenum">
              <a:rPr lang="en-US" smtClean="0"/>
              <a:pPr>
                <a:defRPr/>
              </a:pPr>
              <a:t>4</a:t>
            </a:fld>
            <a:endParaRPr lang="en-US" dirty="0"/>
          </a:p>
        </p:txBody>
      </p:sp>
    </p:spTree>
    <p:extLst>
      <p:ext uri="{BB962C8B-B14F-4D97-AF65-F5344CB8AC3E}">
        <p14:creationId xmlns:p14="http://schemas.microsoft.com/office/powerpoint/2010/main" val="1173600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838200" y="1260877"/>
            <a:ext cx="6225912" cy="646896"/>
          </a:xfrm>
        </p:spPr>
        <p:txBody>
          <a:bodyPr wrap="none">
            <a:spAutoFit/>
          </a:bodyPr>
          <a:lstStyle/>
          <a:p>
            <a:r>
              <a:rPr lang="en-US" altLang="en-US" dirty="0" smtClean="0"/>
              <a:t>Shift-Multiply-Add Convolution</a:t>
            </a:r>
          </a:p>
        </p:txBody>
      </p:sp>
      <p:sp>
        <p:nvSpPr>
          <p:cNvPr id="33798" name="Text Box 3"/>
          <p:cNvSpPr txBox="1">
            <a:spLocks noChangeArrowheads="1"/>
          </p:cNvSpPr>
          <p:nvPr/>
        </p:nvSpPr>
        <p:spPr bwMode="auto">
          <a:xfrm>
            <a:off x="1409700" y="2162175"/>
            <a:ext cx="6515100" cy="3323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31775" indent="-231775">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Aft>
                <a:spcPct val="25000"/>
              </a:spcAft>
              <a:buFontTx/>
              <a:buChar char="•"/>
            </a:pPr>
            <a:r>
              <a:rPr lang="en-US" altLang="en-US" sz="2400" dirty="0">
                <a:latin typeface="Times New Roman" pitchFamily="18" charset="0"/>
              </a:rPr>
              <a:t>The image is copied 1 time for each element in the convolution </a:t>
            </a:r>
            <a:r>
              <a:rPr lang="en-US" altLang="en-US" sz="2400" dirty="0" smtClean="0">
                <a:latin typeface="Times New Roman" pitchFamily="18" charset="0"/>
              </a:rPr>
              <a:t>matrix.</a:t>
            </a:r>
            <a:endParaRPr lang="en-US" altLang="en-US" sz="2400" dirty="0">
              <a:latin typeface="Times New Roman" pitchFamily="18" charset="0"/>
            </a:endParaRPr>
          </a:p>
          <a:p>
            <a:pPr algn="l">
              <a:spcAft>
                <a:spcPct val="25000"/>
              </a:spcAft>
              <a:buFontTx/>
              <a:buChar char="•"/>
            </a:pPr>
            <a:r>
              <a:rPr lang="en-US" altLang="en-US" sz="2400" dirty="0">
                <a:latin typeface="Times New Roman" pitchFamily="18" charset="0"/>
              </a:rPr>
              <a:t>Each copy is shifted relative to the original by the displacement of its associated </a:t>
            </a:r>
            <a:r>
              <a:rPr lang="en-US" altLang="en-US" sz="2400" dirty="0" smtClean="0">
                <a:latin typeface="Times New Roman" pitchFamily="18" charset="0"/>
              </a:rPr>
              <a:t>matrix </a:t>
            </a:r>
            <a:r>
              <a:rPr lang="en-US" altLang="en-US" sz="2400" dirty="0">
                <a:latin typeface="Times New Roman" pitchFamily="18" charset="0"/>
              </a:rPr>
              <a:t>element.</a:t>
            </a:r>
          </a:p>
          <a:p>
            <a:pPr algn="l">
              <a:spcAft>
                <a:spcPct val="25000"/>
              </a:spcAft>
              <a:buFontTx/>
              <a:buChar char="•"/>
            </a:pPr>
            <a:r>
              <a:rPr lang="en-US" altLang="en-US" sz="2400" dirty="0">
                <a:latin typeface="Times New Roman" pitchFamily="18" charset="0"/>
              </a:rPr>
              <a:t>Each copy is multiplied by the value of its associated </a:t>
            </a:r>
            <a:r>
              <a:rPr lang="en-US" altLang="en-US" sz="2400" dirty="0" smtClean="0">
                <a:latin typeface="Times New Roman" pitchFamily="18" charset="0"/>
              </a:rPr>
              <a:t>matrix </a:t>
            </a:r>
            <a:r>
              <a:rPr lang="en-US" altLang="en-US" sz="2400" dirty="0">
                <a:latin typeface="Times New Roman" pitchFamily="18" charset="0"/>
              </a:rPr>
              <a:t>element.</a:t>
            </a:r>
          </a:p>
          <a:p>
            <a:pPr algn="l">
              <a:spcAft>
                <a:spcPct val="25000"/>
              </a:spcAft>
              <a:buFontTx/>
              <a:buChar char="•"/>
            </a:pPr>
            <a:r>
              <a:rPr lang="en-US" altLang="en-US" sz="2400" dirty="0">
                <a:latin typeface="Times New Roman" pitchFamily="18" charset="0"/>
              </a:rPr>
              <a:t>The set of shifted and multiplied images is summed pixel wise.</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381000" y="919899"/>
            <a:ext cx="6225912" cy="646896"/>
          </a:xfrm>
        </p:spPr>
        <p:txBody>
          <a:bodyPr wrap="none">
            <a:spAutoFit/>
          </a:bodyPr>
          <a:lstStyle/>
          <a:p>
            <a:r>
              <a:rPr lang="en-US" altLang="en-US" dirty="0" smtClean="0"/>
              <a:t>Shift-Multiply-Add Convolution</a:t>
            </a:r>
          </a:p>
        </p:txBody>
      </p:sp>
      <p:sp>
        <p:nvSpPr>
          <p:cNvPr id="33798" name="Text Box 3"/>
          <p:cNvSpPr txBox="1">
            <a:spLocks noChangeArrowheads="1"/>
          </p:cNvSpPr>
          <p:nvPr/>
        </p:nvSpPr>
        <p:spPr bwMode="auto">
          <a:xfrm>
            <a:off x="419100" y="1752600"/>
            <a:ext cx="8420100" cy="46166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31775" indent="-231775">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marL="0" indent="0" algn="l">
              <a:spcAft>
                <a:spcPct val="25000"/>
              </a:spcAft>
            </a:pPr>
            <a:r>
              <a:rPr lang="en-US" altLang="en-US" sz="2400" dirty="0" smtClean="0">
                <a:latin typeface="Calibri" panose="020F0502020204030204" pitchFamily="34" charset="0"/>
              </a:rPr>
              <a:t>Assume images </a:t>
            </a:r>
            <a:r>
              <a:rPr lang="en-US" altLang="en-US" sz="2400" b="1" dirty="0" smtClean="0">
                <a:latin typeface="Times New Roman" pitchFamily="18" charset="0"/>
              </a:rPr>
              <a:t>I </a:t>
            </a:r>
            <a:r>
              <a:rPr lang="en-US" altLang="en-US" sz="2400" dirty="0" smtClean="0">
                <a:latin typeface="Calibri" panose="020F0502020204030204" pitchFamily="34" charset="0"/>
              </a:rPr>
              <a:t>and </a:t>
            </a:r>
            <a:r>
              <a:rPr lang="en-US" altLang="en-US" sz="2400" b="1" dirty="0" smtClean="0">
                <a:latin typeface="+mj-lt"/>
              </a:rPr>
              <a:t>J</a:t>
            </a:r>
            <a:r>
              <a:rPr lang="en-US" altLang="en-US" sz="2400" dirty="0" smtClean="0">
                <a:latin typeface="Calibri" panose="020F0502020204030204" pitchFamily="34" charset="0"/>
              </a:rPr>
              <a:t> are </a:t>
            </a:r>
            <a:r>
              <a:rPr lang="en-US" altLang="en-US" sz="2400" i="1" dirty="0" smtClean="0">
                <a:latin typeface="Times New Roman" pitchFamily="18" charset="0"/>
              </a:rPr>
              <a:t>R</a:t>
            </a:r>
            <a:r>
              <a:rPr lang="en-US" altLang="en-US" sz="2400" dirty="0" smtClean="0">
                <a:latin typeface="Times New Roman" pitchFamily="18" charset="0"/>
                <a:sym typeface="Symbol" panose="05050102010706020507" pitchFamily="18" charset="2"/>
              </a:rPr>
              <a:t></a:t>
            </a:r>
            <a:r>
              <a:rPr lang="en-US" altLang="en-US" sz="2400" i="1" dirty="0" smtClean="0">
                <a:latin typeface="Times New Roman" pitchFamily="18" charset="0"/>
                <a:sym typeface="Symbol" panose="05050102010706020507" pitchFamily="18" charset="2"/>
              </a:rPr>
              <a:t>C</a:t>
            </a:r>
            <a:r>
              <a:rPr lang="en-US" altLang="en-US" sz="2400" dirty="0" smtClean="0">
                <a:latin typeface="Times New Roman" pitchFamily="18" charset="0"/>
                <a:sym typeface="Symbol" panose="05050102010706020507" pitchFamily="18" charset="2"/>
              </a:rPr>
              <a:t></a:t>
            </a:r>
            <a:r>
              <a:rPr lang="en-US" altLang="en-US" sz="2400" i="1" dirty="0" smtClean="0">
                <a:latin typeface="Times New Roman" pitchFamily="18" charset="0"/>
                <a:sym typeface="Symbol" panose="05050102010706020507" pitchFamily="18" charset="2"/>
              </a:rPr>
              <a:t>B</a:t>
            </a:r>
            <a:r>
              <a:rPr lang="en-US" altLang="en-US" sz="2400" dirty="0" smtClean="0">
                <a:latin typeface="Calibri" panose="020F0502020204030204" pitchFamily="34" charset="0"/>
                <a:sym typeface="Symbol" panose="05050102010706020507" pitchFamily="18" charset="2"/>
              </a:rPr>
              <a:t> and that </a:t>
            </a:r>
            <a:r>
              <a:rPr lang="en-US" altLang="en-US" sz="2400" b="1" dirty="0" smtClean="0">
                <a:latin typeface="Times New Roman" pitchFamily="18" charset="0"/>
                <a:sym typeface="Symbol" panose="05050102010706020507" pitchFamily="18" charset="2"/>
              </a:rPr>
              <a:t>h</a:t>
            </a:r>
            <a:r>
              <a:rPr lang="en-US" altLang="en-US" sz="2400" dirty="0" smtClean="0">
                <a:latin typeface="Calibri" panose="020F0502020204030204" pitchFamily="34" charset="0"/>
                <a:sym typeface="Symbol" panose="05050102010706020507" pitchFamily="18" charset="2"/>
              </a:rPr>
              <a:t> is </a:t>
            </a:r>
            <a:r>
              <a:rPr lang="en-US" altLang="en-US" sz="2400" i="1" dirty="0" smtClean="0">
                <a:latin typeface="Times New Roman" pitchFamily="18" charset="0"/>
                <a:sym typeface="Symbol" panose="05050102010706020507" pitchFamily="18" charset="2"/>
              </a:rPr>
              <a:t>M</a:t>
            </a:r>
            <a:r>
              <a:rPr lang="en-US" altLang="en-US" sz="2400" dirty="0" smtClean="0">
                <a:solidFill>
                  <a:srgbClr val="000000"/>
                </a:solidFill>
                <a:latin typeface="Times New Roman" pitchFamily="18" charset="0"/>
                <a:sym typeface="Symbol" panose="05050102010706020507" pitchFamily="18" charset="2"/>
              </a:rPr>
              <a:t></a:t>
            </a:r>
            <a:r>
              <a:rPr lang="en-US" altLang="en-US" sz="2400" i="1" dirty="0" smtClean="0">
                <a:solidFill>
                  <a:srgbClr val="000000"/>
                </a:solidFill>
                <a:latin typeface="Times New Roman" pitchFamily="18" charset="0"/>
                <a:sym typeface="Symbol" panose="05050102010706020507" pitchFamily="18" charset="2"/>
              </a:rPr>
              <a:t>N</a:t>
            </a:r>
            <a:r>
              <a:rPr lang="en-US" altLang="en-US" sz="2400" dirty="0" smtClean="0">
                <a:latin typeface="Times New Roman" pitchFamily="18" charset="0"/>
                <a:sym typeface="Symbol" panose="05050102010706020507" pitchFamily="18" charset="2"/>
              </a:rPr>
              <a:t>1</a:t>
            </a:r>
            <a:endParaRPr lang="en-US" altLang="en-US" sz="2400" i="1" dirty="0" smtClean="0">
              <a:latin typeface="Calibri" panose="020F0502020204030204" pitchFamily="34" charset="0"/>
            </a:endParaRPr>
          </a:p>
          <a:p>
            <a:pPr marL="457200" indent="-457200" algn="l">
              <a:spcAft>
                <a:spcPct val="25000"/>
              </a:spcAft>
              <a:buFont typeface="+mj-lt"/>
              <a:buAutoNum type="arabicPeriod"/>
            </a:pPr>
            <a:r>
              <a:rPr lang="en-US" altLang="en-US" sz="2400" dirty="0" smtClean="0">
                <a:latin typeface="Calibri" panose="020F0502020204030204" pitchFamily="34" charset="0"/>
              </a:rPr>
              <a:t> Create a zero image, </a:t>
            </a:r>
            <a:r>
              <a:rPr lang="en-US" altLang="en-US" sz="2400" b="1" dirty="0" smtClean="0">
                <a:latin typeface="Times New Roman" pitchFamily="18" charset="0"/>
              </a:rPr>
              <a:t>A</a:t>
            </a:r>
            <a:r>
              <a:rPr lang="en-US" altLang="en-US" sz="2400" dirty="0" smtClean="0">
                <a:latin typeface="Calibri" panose="020F0502020204030204" pitchFamily="34" charset="0"/>
              </a:rPr>
              <a:t>, of size</a:t>
            </a:r>
            <a:r>
              <a:rPr lang="en-US" altLang="en-US" sz="2400" dirty="0" smtClean="0">
                <a:latin typeface="Times New Roman" pitchFamily="18" charset="0"/>
              </a:rPr>
              <a:t> </a:t>
            </a:r>
            <a:r>
              <a:rPr lang="en-US" altLang="en-US" sz="2400" i="1" dirty="0" smtClean="0">
                <a:latin typeface="Times New Roman" pitchFamily="18" charset="0"/>
              </a:rPr>
              <a:t>R</a:t>
            </a:r>
            <a:r>
              <a:rPr lang="en-US" altLang="en-US" sz="2400" dirty="0" smtClean="0">
                <a:latin typeface="Times New Roman" pitchFamily="18" charset="0"/>
              </a:rPr>
              <a:t>+</a:t>
            </a:r>
            <a:r>
              <a:rPr lang="en-US" altLang="en-US" sz="2400" i="1" dirty="0" smtClean="0">
                <a:latin typeface="Times New Roman" pitchFamily="18" charset="0"/>
              </a:rPr>
              <a:t>M</a:t>
            </a:r>
            <a:r>
              <a:rPr lang="en-US" altLang="en-US" sz="800" i="1" dirty="0" smtClean="0">
                <a:latin typeface="Times New Roman" pitchFamily="18" charset="0"/>
              </a:rPr>
              <a:t> </a:t>
            </a:r>
            <a:r>
              <a:rPr lang="en-US" altLang="en-US" sz="2400" dirty="0" smtClean="0">
                <a:latin typeface="Times New Roman" pitchFamily="18" charset="0"/>
              </a:rPr>
              <a:t>-1 </a:t>
            </a:r>
            <a:r>
              <a:rPr lang="en-US" altLang="en-US" sz="2400" dirty="0" smtClean="0">
                <a:solidFill>
                  <a:srgbClr val="000000"/>
                </a:solidFill>
                <a:latin typeface="Times New Roman" pitchFamily="18" charset="0"/>
                <a:sym typeface="Symbol" panose="05050102010706020507" pitchFamily="18" charset="2"/>
              </a:rPr>
              <a:t> </a:t>
            </a:r>
            <a:r>
              <a:rPr lang="en-US" altLang="en-US" sz="2400" i="1" dirty="0" smtClean="0">
                <a:solidFill>
                  <a:srgbClr val="000000"/>
                </a:solidFill>
                <a:latin typeface="Times New Roman" pitchFamily="18" charset="0"/>
                <a:sym typeface="Symbol" panose="05050102010706020507" pitchFamily="18" charset="2"/>
              </a:rPr>
              <a:t>C+N</a:t>
            </a:r>
            <a:r>
              <a:rPr lang="en-US" altLang="en-US" sz="800" i="1" dirty="0" smtClean="0">
                <a:solidFill>
                  <a:srgbClr val="000000"/>
                </a:solidFill>
                <a:latin typeface="Times New Roman" pitchFamily="18" charset="0"/>
                <a:sym typeface="Symbol" panose="05050102010706020507" pitchFamily="18" charset="2"/>
              </a:rPr>
              <a:t> </a:t>
            </a:r>
            <a:r>
              <a:rPr lang="en-US" altLang="en-US" sz="2400" dirty="0" smtClean="0">
                <a:solidFill>
                  <a:srgbClr val="000000"/>
                </a:solidFill>
                <a:latin typeface="Times New Roman" pitchFamily="18" charset="0"/>
                <a:sym typeface="Symbol" panose="05050102010706020507" pitchFamily="18" charset="2"/>
              </a:rPr>
              <a:t>-1  </a:t>
            </a:r>
            <a:r>
              <a:rPr lang="en-US" altLang="en-US" sz="2400" i="1" dirty="0" smtClean="0">
                <a:solidFill>
                  <a:srgbClr val="000000"/>
                </a:solidFill>
                <a:latin typeface="Times New Roman" pitchFamily="18" charset="0"/>
                <a:sym typeface="Symbol" panose="05050102010706020507" pitchFamily="18" charset="2"/>
              </a:rPr>
              <a:t>B</a:t>
            </a:r>
            <a:endParaRPr lang="en-US" altLang="en-US" sz="2400" dirty="0" smtClean="0">
              <a:solidFill>
                <a:srgbClr val="000000"/>
              </a:solidFill>
              <a:latin typeface="Calibri" panose="020F0502020204030204" pitchFamily="34" charset="0"/>
              <a:sym typeface="Symbol" panose="05050102010706020507" pitchFamily="18" charset="2"/>
            </a:endParaRPr>
          </a:p>
          <a:p>
            <a:pPr marL="457200" indent="-457200" algn="l">
              <a:spcAft>
                <a:spcPct val="25000"/>
              </a:spcAft>
              <a:buFont typeface="+mj-lt"/>
              <a:buAutoNum type="arabicPeriod"/>
            </a:pPr>
            <a:r>
              <a:rPr lang="en-US" altLang="en-US" sz="2400" dirty="0" smtClean="0">
                <a:solidFill>
                  <a:srgbClr val="000000"/>
                </a:solidFill>
                <a:latin typeface="Calibri" panose="020F0502020204030204" pitchFamily="34" charset="0"/>
                <a:sym typeface="Symbol" panose="05050102010706020507" pitchFamily="18" charset="2"/>
              </a:rPr>
              <a:t> For </a:t>
            </a:r>
            <a:r>
              <a:rPr lang="en-US" altLang="en-US" sz="2400" i="1" dirty="0" smtClean="0">
                <a:solidFill>
                  <a:srgbClr val="000000"/>
                </a:solidFill>
                <a:latin typeface="Times New Roman" pitchFamily="18" charset="0"/>
                <a:sym typeface="Symbol" panose="05050102010706020507" pitchFamily="18" charset="2"/>
              </a:rPr>
              <a:t>m</a:t>
            </a:r>
            <a:r>
              <a:rPr lang="en-US" altLang="en-US" sz="2400" dirty="0" smtClean="0">
                <a:solidFill>
                  <a:srgbClr val="000000"/>
                </a:solidFill>
                <a:latin typeface="Times New Roman" pitchFamily="18" charset="0"/>
                <a:sym typeface="Symbol" panose="05050102010706020507" pitchFamily="18" charset="2"/>
              </a:rPr>
              <a:t>{1, …, </a:t>
            </a:r>
            <a:r>
              <a:rPr lang="en-US" altLang="en-US" sz="2400" i="1" dirty="0" smtClean="0">
                <a:solidFill>
                  <a:srgbClr val="000000"/>
                </a:solidFill>
                <a:latin typeface="Times New Roman" pitchFamily="18" charset="0"/>
                <a:sym typeface="Symbol" panose="05050102010706020507" pitchFamily="18" charset="2"/>
              </a:rPr>
              <a:t>M</a:t>
            </a:r>
            <a:r>
              <a:rPr lang="en-US" altLang="en-US" sz="2400" dirty="0">
                <a:solidFill>
                  <a:srgbClr val="000000"/>
                </a:solidFill>
                <a:latin typeface="Times New Roman" pitchFamily="18" charset="0"/>
                <a:sym typeface="Symbol" panose="05050102010706020507" pitchFamily="18" charset="2"/>
              </a:rPr>
              <a:t>} </a:t>
            </a:r>
            <a:r>
              <a:rPr lang="en-US" altLang="en-US" sz="2400" dirty="0">
                <a:solidFill>
                  <a:srgbClr val="000000"/>
                </a:solidFill>
                <a:latin typeface="Calibri" panose="020F0502020204030204" pitchFamily="34" charset="0"/>
                <a:sym typeface="Symbol" panose="05050102010706020507" pitchFamily="18" charset="2"/>
              </a:rPr>
              <a:t>and </a:t>
            </a:r>
            <a:r>
              <a:rPr lang="en-US" altLang="en-US" sz="2400" i="1" dirty="0" smtClean="0">
                <a:solidFill>
                  <a:srgbClr val="000000"/>
                </a:solidFill>
                <a:latin typeface="Times New Roman" pitchFamily="18" charset="0"/>
                <a:sym typeface="Symbol" panose="05050102010706020507" pitchFamily="18" charset="2"/>
              </a:rPr>
              <a:t>n</a:t>
            </a:r>
            <a:r>
              <a:rPr lang="en-US" altLang="en-US" sz="2400" dirty="0" smtClean="0">
                <a:solidFill>
                  <a:srgbClr val="000000"/>
                </a:solidFill>
                <a:latin typeface="Times New Roman" pitchFamily="18" charset="0"/>
                <a:sym typeface="Symbol" panose="05050102010706020507" pitchFamily="18" charset="2"/>
              </a:rPr>
              <a:t></a:t>
            </a:r>
            <a:r>
              <a:rPr lang="en-US" altLang="en-US" sz="2400" dirty="0">
                <a:solidFill>
                  <a:srgbClr val="000000"/>
                </a:solidFill>
                <a:latin typeface="Times New Roman" pitchFamily="18" charset="0"/>
                <a:sym typeface="Symbol" panose="05050102010706020507" pitchFamily="18" charset="2"/>
              </a:rPr>
              <a:t>{1</a:t>
            </a:r>
            <a:r>
              <a:rPr lang="en-US" altLang="en-US" sz="2400" dirty="0" smtClean="0">
                <a:solidFill>
                  <a:srgbClr val="000000"/>
                </a:solidFill>
                <a:latin typeface="Times New Roman" pitchFamily="18" charset="0"/>
                <a:sym typeface="Symbol" panose="05050102010706020507" pitchFamily="18" charset="2"/>
              </a:rPr>
              <a:t>, …, </a:t>
            </a:r>
            <a:r>
              <a:rPr lang="en-US" altLang="en-US" sz="2400" i="1" dirty="0" smtClean="0">
                <a:solidFill>
                  <a:srgbClr val="000000"/>
                </a:solidFill>
                <a:latin typeface="Times New Roman" pitchFamily="18" charset="0"/>
                <a:sym typeface="Symbol" panose="05050102010706020507" pitchFamily="18" charset="2"/>
              </a:rPr>
              <a:t>N</a:t>
            </a:r>
            <a:r>
              <a:rPr lang="en-US" altLang="en-US" sz="2400" dirty="0" smtClean="0">
                <a:solidFill>
                  <a:srgbClr val="000000"/>
                </a:solidFill>
                <a:latin typeface="Times New Roman" pitchFamily="18" charset="0"/>
                <a:sym typeface="Symbol" panose="05050102010706020507" pitchFamily="18" charset="2"/>
              </a:rPr>
              <a:t>}</a:t>
            </a:r>
            <a:r>
              <a:rPr lang="en-US" altLang="en-US" sz="2400" dirty="0" smtClean="0">
                <a:solidFill>
                  <a:srgbClr val="000000"/>
                </a:solidFill>
                <a:latin typeface="Calibri" panose="020F0502020204030204" pitchFamily="34" charset="0"/>
                <a:sym typeface="Symbol" panose="05050102010706020507" pitchFamily="18" charset="2"/>
              </a:rPr>
              <a:t> do:</a:t>
            </a:r>
          </a:p>
          <a:p>
            <a:pPr marL="914400" indent="-914400" algn="l">
              <a:spcAft>
                <a:spcPct val="25000"/>
              </a:spcAft>
              <a:buFont typeface="+mj-lt"/>
              <a:buAutoNum type="arabicPeriod"/>
            </a:pPr>
            <a:r>
              <a:rPr lang="en-US" altLang="en-US" sz="2400" dirty="0" smtClean="0">
                <a:solidFill>
                  <a:srgbClr val="000000"/>
                </a:solidFill>
                <a:latin typeface="Calibri" panose="020F0502020204030204" pitchFamily="34" charset="0"/>
                <a:sym typeface="Symbol" panose="05050102010706020507" pitchFamily="18" charset="2"/>
              </a:rPr>
              <a:t> </a:t>
            </a:r>
            <a:r>
              <a:rPr lang="en-US" altLang="en-US" sz="2400" b="1" dirty="0" smtClean="0">
                <a:solidFill>
                  <a:srgbClr val="000000"/>
                </a:solidFill>
                <a:latin typeface="+mj-lt"/>
                <a:sym typeface="Symbol" panose="05050102010706020507" pitchFamily="18" charset="2"/>
              </a:rPr>
              <a:t>i</a:t>
            </a:r>
            <a:r>
              <a:rPr lang="en-US" altLang="en-US" sz="2400" dirty="0" smtClean="0">
                <a:solidFill>
                  <a:srgbClr val="000000"/>
                </a:solidFill>
                <a:latin typeface="+mj-lt"/>
                <a:sym typeface="Symbol" panose="05050102010706020507" pitchFamily="18" charset="2"/>
              </a:rPr>
              <a:t> = [</a:t>
            </a:r>
            <a:r>
              <a:rPr lang="en-US" altLang="en-US" sz="2400" i="1" dirty="0" smtClean="0">
                <a:solidFill>
                  <a:srgbClr val="000000"/>
                </a:solidFill>
                <a:latin typeface="+mj-lt"/>
                <a:sym typeface="Symbol" panose="05050102010706020507" pitchFamily="18" charset="2"/>
              </a:rPr>
              <a:t>m </a:t>
            </a:r>
            <a:r>
              <a:rPr lang="en-US" altLang="en-US" sz="2400" dirty="0" smtClean="0">
                <a:solidFill>
                  <a:srgbClr val="000000"/>
                </a:solidFill>
                <a:latin typeface="+mj-lt"/>
                <a:sym typeface="Symbol" panose="05050102010706020507" pitchFamily="18" charset="2"/>
              </a:rPr>
              <a:t> </a:t>
            </a:r>
            <a:r>
              <a:rPr lang="en-US" altLang="en-US" sz="2400" i="1" dirty="0" smtClean="0">
                <a:solidFill>
                  <a:srgbClr val="000000"/>
                </a:solidFill>
                <a:latin typeface="+mj-lt"/>
                <a:sym typeface="Symbol" panose="05050102010706020507" pitchFamily="18" charset="2"/>
              </a:rPr>
              <a:t>m</a:t>
            </a:r>
            <a:r>
              <a:rPr lang="en-US" altLang="en-US" sz="2400" dirty="0" smtClean="0">
                <a:solidFill>
                  <a:srgbClr val="000000"/>
                </a:solidFill>
                <a:latin typeface="+mj-lt"/>
                <a:sym typeface="Symbol" panose="05050102010706020507" pitchFamily="18" charset="2"/>
              </a:rPr>
              <a:t>+1 </a:t>
            </a:r>
            <a:r>
              <a:rPr lang="en-US" altLang="en-US" sz="2400" dirty="0" smtClean="0">
                <a:solidFill>
                  <a:srgbClr val="000000"/>
                </a:solidFill>
                <a:latin typeface="+mj-lt"/>
                <a:sym typeface="MT Extra" panose="05050102010205020202" pitchFamily="18" charset="2"/>
              </a:rPr>
              <a:t> </a:t>
            </a:r>
            <a:r>
              <a:rPr lang="en-US" altLang="en-US" sz="2400" i="1" dirty="0" smtClean="0">
                <a:solidFill>
                  <a:srgbClr val="000000"/>
                </a:solidFill>
                <a:latin typeface="+mj-lt"/>
                <a:sym typeface="MT Extra" panose="05050102010205020202" pitchFamily="18" charset="2"/>
              </a:rPr>
              <a:t>m</a:t>
            </a:r>
            <a:r>
              <a:rPr lang="en-US" altLang="en-US" sz="2400" dirty="0" smtClean="0">
                <a:solidFill>
                  <a:srgbClr val="000000"/>
                </a:solidFill>
                <a:latin typeface="+mj-lt"/>
                <a:sym typeface="MT Extra" panose="05050102010205020202" pitchFamily="18" charset="2"/>
              </a:rPr>
              <a:t>+</a:t>
            </a:r>
            <a:r>
              <a:rPr lang="en-US" altLang="en-US" sz="2400" i="1" dirty="0" smtClean="0">
                <a:solidFill>
                  <a:srgbClr val="000000"/>
                </a:solidFill>
                <a:latin typeface="+mj-lt"/>
                <a:sym typeface="MT Extra" panose="05050102010205020202" pitchFamily="18" charset="2"/>
              </a:rPr>
              <a:t>R</a:t>
            </a:r>
            <a:r>
              <a:rPr lang="en-US" altLang="en-US" sz="2400" dirty="0" smtClean="0">
                <a:solidFill>
                  <a:srgbClr val="000000"/>
                </a:solidFill>
                <a:latin typeface="+mj-lt"/>
                <a:sym typeface="MT Extra" panose="05050102010205020202" pitchFamily="18" charset="2"/>
              </a:rPr>
              <a:t>-1]</a:t>
            </a:r>
            <a:r>
              <a:rPr lang="en-US" altLang="en-US" sz="2400" dirty="0" smtClean="0">
                <a:solidFill>
                  <a:srgbClr val="000000"/>
                </a:solidFill>
                <a:latin typeface="Calibri" panose="020F0502020204030204" pitchFamily="34" charset="0"/>
                <a:sym typeface="MT Extra" panose="05050102010205020202" pitchFamily="18" charset="2"/>
              </a:rPr>
              <a:t>,  </a:t>
            </a:r>
            <a:r>
              <a:rPr lang="en-US" altLang="en-US" sz="2400" b="1" dirty="0" smtClean="0">
                <a:solidFill>
                  <a:srgbClr val="000000"/>
                </a:solidFill>
                <a:latin typeface="+mj-lt"/>
                <a:sym typeface="MT Extra" panose="05050102010205020202" pitchFamily="18" charset="2"/>
              </a:rPr>
              <a:t>j </a:t>
            </a:r>
            <a:r>
              <a:rPr lang="en-US" altLang="en-US" sz="2400" dirty="0" smtClean="0">
                <a:solidFill>
                  <a:srgbClr val="000000"/>
                </a:solidFill>
                <a:latin typeface="+mj-lt"/>
                <a:sym typeface="MT Extra" panose="05050102010205020202" pitchFamily="18" charset="2"/>
              </a:rPr>
              <a:t>= [</a:t>
            </a:r>
            <a:r>
              <a:rPr lang="en-US" altLang="en-US" sz="2400" i="1" dirty="0" smtClean="0">
                <a:solidFill>
                  <a:srgbClr val="000000"/>
                </a:solidFill>
                <a:latin typeface="+mj-lt"/>
                <a:sym typeface="Symbol" panose="05050102010706020507" pitchFamily="18" charset="2"/>
              </a:rPr>
              <a:t>n </a:t>
            </a:r>
            <a:r>
              <a:rPr lang="en-US" altLang="en-US" sz="2400" dirty="0" smtClean="0">
                <a:solidFill>
                  <a:srgbClr val="000000"/>
                </a:solidFill>
                <a:latin typeface="+mj-lt"/>
                <a:sym typeface="Symbol" panose="05050102010706020507" pitchFamily="18" charset="2"/>
              </a:rPr>
              <a:t> </a:t>
            </a:r>
            <a:r>
              <a:rPr lang="en-US" altLang="en-US" sz="2400" i="1" dirty="0" smtClean="0">
                <a:solidFill>
                  <a:srgbClr val="000000"/>
                </a:solidFill>
                <a:latin typeface="+mj-lt"/>
                <a:sym typeface="Symbol" panose="05050102010706020507" pitchFamily="18" charset="2"/>
              </a:rPr>
              <a:t>n</a:t>
            </a:r>
            <a:r>
              <a:rPr lang="en-US" altLang="en-US" sz="2400" dirty="0" smtClean="0">
                <a:solidFill>
                  <a:srgbClr val="000000"/>
                </a:solidFill>
                <a:latin typeface="+mj-lt"/>
                <a:sym typeface="Symbol" panose="05050102010706020507" pitchFamily="18" charset="2"/>
              </a:rPr>
              <a:t>+1 </a:t>
            </a:r>
            <a:r>
              <a:rPr lang="en-US" altLang="en-US" sz="2400" dirty="0" smtClean="0">
                <a:solidFill>
                  <a:srgbClr val="000000"/>
                </a:solidFill>
                <a:latin typeface="+mj-lt"/>
                <a:sym typeface="MT Extra" panose="05050102010205020202" pitchFamily="18" charset="2"/>
              </a:rPr>
              <a:t> </a:t>
            </a:r>
            <a:r>
              <a:rPr lang="en-US" altLang="en-US" sz="2400" i="1" dirty="0" smtClean="0">
                <a:solidFill>
                  <a:srgbClr val="000000"/>
                </a:solidFill>
                <a:latin typeface="+mj-lt"/>
                <a:sym typeface="MT Extra" panose="05050102010205020202" pitchFamily="18" charset="2"/>
              </a:rPr>
              <a:t>n</a:t>
            </a:r>
            <a:r>
              <a:rPr lang="en-US" altLang="en-US" sz="2400" dirty="0" smtClean="0">
                <a:solidFill>
                  <a:srgbClr val="000000"/>
                </a:solidFill>
                <a:latin typeface="+mj-lt"/>
                <a:sym typeface="MT Extra" panose="05050102010205020202" pitchFamily="18" charset="2"/>
              </a:rPr>
              <a:t>+</a:t>
            </a:r>
            <a:r>
              <a:rPr lang="en-US" altLang="en-US" sz="2400" i="1" dirty="0" smtClean="0">
                <a:solidFill>
                  <a:srgbClr val="000000"/>
                </a:solidFill>
                <a:latin typeface="+mj-lt"/>
                <a:sym typeface="MT Extra" panose="05050102010205020202" pitchFamily="18" charset="2"/>
              </a:rPr>
              <a:t>C</a:t>
            </a:r>
            <a:r>
              <a:rPr lang="en-US" altLang="en-US" sz="2400" dirty="0" smtClean="0">
                <a:solidFill>
                  <a:srgbClr val="000000"/>
                </a:solidFill>
                <a:latin typeface="+mj-lt"/>
                <a:sym typeface="MT Extra" panose="05050102010205020202" pitchFamily="18" charset="2"/>
              </a:rPr>
              <a:t>-1]</a:t>
            </a:r>
            <a:endParaRPr lang="en-US" altLang="en-US" sz="2400" dirty="0" smtClean="0">
              <a:solidFill>
                <a:srgbClr val="000000"/>
              </a:solidFill>
              <a:latin typeface="Calibri" panose="020F0502020204030204" pitchFamily="34" charset="0"/>
              <a:sym typeface="MT Extra" panose="05050102010205020202" pitchFamily="18" charset="2"/>
            </a:endParaRPr>
          </a:p>
          <a:p>
            <a:pPr marL="914400" indent="-914400" algn="l">
              <a:spcAft>
                <a:spcPct val="25000"/>
              </a:spcAft>
              <a:buFont typeface="+mj-lt"/>
              <a:buAutoNum type="arabicPeriod"/>
            </a:pPr>
            <a:r>
              <a:rPr lang="en-US" altLang="en-US" sz="2400" dirty="0">
                <a:solidFill>
                  <a:srgbClr val="000000"/>
                </a:solidFill>
                <a:latin typeface="Calibri" panose="020F0502020204030204" pitchFamily="34" charset="0"/>
                <a:sym typeface="MT Extra" panose="05050102010205020202" pitchFamily="18" charset="2"/>
              </a:rPr>
              <a:t> </a:t>
            </a:r>
            <a:r>
              <a:rPr lang="en-US" altLang="en-US" sz="2400" b="1" dirty="0" smtClean="0">
                <a:solidFill>
                  <a:srgbClr val="000000"/>
                </a:solidFill>
                <a:latin typeface="+mj-lt"/>
                <a:sym typeface="MT Extra" panose="05050102010205020202" pitchFamily="18" charset="2"/>
              </a:rPr>
              <a:t>A</a:t>
            </a:r>
            <a:r>
              <a:rPr lang="en-US" altLang="en-US" sz="2400" dirty="0" smtClean="0">
                <a:solidFill>
                  <a:srgbClr val="000000"/>
                </a:solidFill>
                <a:latin typeface="+mj-lt"/>
                <a:sym typeface="MT Extra" panose="05050102010205020202" pitchFamily="18" charset="2"/>
              </a:rPr>
              <a:t>(</a:t>
            </a:r>
            <a:r>
              <a:rPr lang="en-US" altLang="en-US" sz="2400" b="1" dirty="0" err="1" smtClean="0">
                <a:solidFill>
                  <a:srgbClr val="000000"/>
                </a:solidFill>
                <a:latin typeface="+mj-lt"/>
                <a:sym typeface="MT Extra" panose="05050102010205020202" pitchFamily="18" charset="2"/>
              </a:rPr>
              <a:t>i</a:t>
            </a:r>
            <a:r>
              <a:rPr lang="en-US" altLang="en-US" sz="2400" dirty="0" err="1" smtClean="0">
                <a:solidFill>
                  <a:srgbClr val="000000"/>
                </a:solidFill>
                <a:latin typeface="+mj-lt"/>
                <a:sym typeface="MT Extra" panose="05050102010205020202" pitchFamily="18" charset="2"/>
              </a:rPr>
              <a:t>,</a:t>
            </a:r>
            <a:r>
              <a:rPr lang="en-US" altLang="en-US" sz="2400" b="1" dirty="0" err="1" smtClean="0">
                <a:solidFill>
                  <a:srgbClr val="000000"/>
                </a:solidFill>
                <a:latin typeface="+mj-lt"/>
                <a:sym typeface="MT Extra" panose="05050102010205020202" pitchFamily="18" charset="2"/>
              </a:rPr>
              <a:t>j</a:t>
            </a:r>
            <a:r>
              <a:rPr lang="en-US" altLang="en-US" sz="2400" dirty="0" smtClean="0">
                <a:solidFill>
                  <a:srgbClr val="000000"/>
                </a:solidFill>
                <a:latin typeface="+mj-lt"/>
                <a:sym typeface="MT Extra" panose="05050102010205020202" pitchFamily="18" charset="2"/>
              </a:rPr>
              <a:t>,:) = </a:t>
            </a:r>
            <a:r>
              <a:rPr lang="en-US" altLang="en-US" sz="2400" b="1" dirty="0" smtClean="0">
                <a:solidFill>
                  <a:srgbClr val="000000"/>
                </a:solidFill>
                <a:latin typeface="+mj-lt"/>
                <a:sym typeface="MT Extra" panose="05050102010205020202" pitchFamily="18" charset="2"/>
              </a:rPr>
              <a:t>A</a:t>
            </a:r>
            <a:r>
              <a:rPr lang="en-US" altLang="en-US" sz="2400" dirty="0" smtClean="0">
                <a:solidFill>
                  <a:srgbClr val="000000"/>
                </a:solidFill>
                <a:latin typeface="+mj-lt"/>
                <a:sym typeface="MT Extra" panose="05050102010205020202" pitchFamily="18" charset="2"/>
              </a:rPr>
              <a:t>(</a:t>
            </a:r>
            <a:r>
              <a:rPr lang="en-US" altLang="en-US" sz="2400" b="1" dirty="0" err="1" smtClean="0">
                <a:solidFill>
                  <a:srgbClr val="000000"/>
                </a:solidFill>
                <a:latin typeface="+mj-lt"/>
                <a:sym typeface="MT Extra" panose="05050102010205020202" pitchFamily="18" charset="2"/>
              </a:rPr>
              <a:t>i</a:t>
            </a:r>
            <a:r>
              <a:rPr lang="en-US" altLang="en-US" sz="2400" dirty="0" err="1" smtClean="0">
                <a:solidFill>
                  <a:srgbClr val="000000"/>
                </a:solidFill>
                <a:latin typeface="+mj-lt"/>
                <a:sym typeface="MT Extra" panose="05050102010205020202" pitchFamily="18" charset="2"/>
              </a:rPr>
              <a:t>,</a:t>
            </a:r>
            <a:r>
              <a:rPr lang="en-US" altLang="en-US" sz="2400" b="1" dirty="0" err="1" smtClean="0">
                <a:solidFill>
                  <a:srgbClr val="000000"/>
                </a:solidFill>
                <a:latin typeface="+mj-lt"/>
                <a:sym typeface="MT Extra" panose="05050102010205020202" pitchFamily="18" charset="2"/>
              </a:rPr>
              <a:t>j</a:t>
            </a:r>
            <a:r>
              <a:rPr lang="en-US" altLang="en-US" sz="2400" dirty="0" smtClean="0">
                <a:solidFill>
                  <a:srgbClr val="000000"/>
                </a:solidFill>
                <a:latin typeface="+mj-lt"/>
                <a:sym typeface="MT Extra" panose="05050102010205020202" pitchFamily="18" charset="2"/>
              </a:rPr>
              <a:t>,:) + </a:t>
            </a:r>
            <a:r>
              <a:rPr lang="en-US" altLang="en-US" sz="2400" b="1" dirty="0" smtClean="0">
                <a:solidFill>
                  <a:srgbClr val="000000"/>
                </a:solidFill>
                <a:latin typeface="+mj-lt"/>
                <a:sym typeface="MT Extra" panose="05050102010205020202" pitchFamily="18" charset="2"/>
              </a:rPr>
              <a:t>h</a:t>
            </a:r>
            <a:r>
              <a:rPr lang="en-US" altLang="en-US" sz="2400" dirty="0" smtClean="0">
                <a:solidFill>
                  <a:srgbClr val="000000"/>
                </a:solidFill>
                <a:latin typeface="+mj-lt"/>
                <a:sym typeface="MT Extra" panose="05050102010205020202" pitchFamily="18" charset="2"/>
              </a:rPr>
              <a:t>(</a:t>
            </a:r>
            <a:r>
              <a:rPr lang="en-US" altLang="en-US" sz="2400" i="1" dirty="0" err="1" smtClean="0">
                <a:solidFill>
                  <a:srgbClr val="000000"/>
                </a:solidFill>
                <a:latin typeface="+mj-lt"/>
                <a:sym typeface="MT Extra" panose="05050102010205020202" pitchFamily="18" charset="2"/>
              </a:rPr>
              <a:t>m</a:t>
            </a:r>
            <a:r>
              <a:rPr lang="en-US" altLang="en-US" sz="2400" dirty="0" err="1" smtClean="0">
                <a:solidFill>
                  <a:srgbClr val="000000"/>
                </a:solidFill>
                <a:latin typeface="+mj-lt"/>
                <a:sym typeface="MT Extra" panose="05050102010205020202" pitchFamily="18" charset="2"/>
              </a:rPr>
              <a:t>,</a:t>
            </a:r>
            <a:r>
              <a:rPr lang="en-US" altLang="en-US" sz="2400" i="1" dirty="0" err="1" smtClean="0">
                <a:solidFill>
                  <a:srgbClr val="000000"/>
                </a:solidFill>
                <a:latin typeface="+mj-lt"/>
                <a:sym typeface="MT Extra" panose="05050102010205020202" pitchFamily="18" charset="2"/>
              </a:rPr>
              <a:t>n</a:t>
            </a:r>
            <a:r>
              <a:rPr lang="en-US" altLang="en-US" sz="2400" dirty="0" smtClean="0">
                <a:solidFill>
                  <a:srgbClr val="000000"/>
                </a:solidFill>
                <a:latin typeface="+mj-lt"/>
                <a:sym typeface="MT Extra" panose="05050102010205020202" pitchFamily="18" charset="2"/>
              </a:rPr>
              <a:t>)·</a:t>
            </a:r>
            <a:r>
              <a:rPr lang="en-US" altLang="en-US" sz="2400" b="1" dirty="0" smtClean="0">
                <a:solidFill>
                  <a:srgbClr val="000000"/>
                </a:solidFill>
                <a:latin typeface="+mj-lt"/>
                <a:sym typeface="MT Extra" panose="05050102010205020202" pitchFamily="18" charset="2"/>
              </a:rPr>
              <a:t>I</a:t>
            </a:r>
            <a:r>
              <a:rPr lang="en-US" altLang="en-US" sz="2400" dirty="0" smtClean="0">
                <a:solidFill>
                  <a:srgbClr val="000000"/>
                </a:solidFill>
                <a:latin typeface="Calibri" panose="020F0502020204030204" pitchFamily="34" charset="0"/>
                <a:sym typeface="MT Extra" panose="05050102010205020202" pitchFamily="18" charset="2"/>
              </a:rPr>
              <a:t>  </a:t>
            </a:r>
          </a:p>
          <a:p>
            <a:pPr marL="457200" indent="-457200" algn="l">
              <a:spcAft>
                <a:spcPct val="25000"/>
              </a:spcAft>
              <a:buFont typeface="+mj-lt"/>
              <a:buAutoNum type="arabicPeriod"/>
            </a:pPr>
            <a:r>
              <a:rPr lang="en-US" altLang="en-US" sz="2400" dirty="0" smtClean="0">
                <a:solidFill>
                  <a:srgbClr val="000000"/>
                </a:solidFill>
                <a:latin typeface="Calibri" panose="020F0502020204030204" pitchFamily="34" charset="0"/>
                <a:sym typeface="MT Extra" panose="05050102010205020202" pitchFamily="18" charset="2"/>
              </a:rPr>
              <a:t> End for</a:t>
            </a:r>
          </a:p>
          <a:p>
            <a:pPr marL="457200" lvl="0" indent="-457200" algn="l">
              <a:spcAft>
                <a:spcPct val="25000"/>
              </a:spcAft>
              <a:buFont typeface="+mj-lt"/>
              <a:buAutoNum type="arabicPeriod"/>
            </a:pPr>
            <a:r>
              <a:rPr lang="en-US" altLang="en-US" sz="2400" dirty="0">
                <a:solidFill>
                  <a:srgbClr val="000000"/>
                </a:solidFill>
                <a:latin typeface="Calibri" panose="020F0502020204030204" pitchFamily="34" charset="0"/>
                <a:sym typeface="MT Extra" panose="05050102010205020202" pitchFamily="18" charset="2"/>
              </a:rPr>
              <a:t> </a:t>
            </a:r>
            <a:r>
              <a:rPr lang="en-US" altLang="en-US" sz="2400" b="1" dirty="0">
                <a:solidFill>
                  <a:srgbClr val="000000"/>
                </a:solidFill>
                <a:latin typeface="Times New Roman"/>
                <a:sym typeface="MT Extra" panose="05050102010205020202" pitchFamily="18" charset="2"/>
              </a:rPr>
              <a:t>r</a:t>
            </a:r>
            <a:r>
              <a:rPr lang="en-US" altLang="en-US" sz="2400" dirty="0">
                <a:solidFill>
                  <a:srgbClr val="000000"/>
                </a:solidFill>
                <a:latin typeface="Times New Roman"/>
                <a:sym typeface="MT Extra" panose="05050102010205020202" pitchFamily="18" charset="2"/>
              </a:rPr>
              <a:t> =[ </a:t>
            </a:r>
            <a:r>
              <a:rPr lang="en-US" altLang="en-US" sz="2400" dirty="0" smtClean="0">
                <a:solidFill>
                  <a:srgbClr val="000000"/>
                </a:solidFill>
                <a:latin typeface="Times New Roman"/>
                <a:sym typeface="Symbol" panose="05050102010706020507" pitchFamily="18" charset="2"/>
              </a:rPr>
              <a:t></a:t>
            </a:r>
            <a:r>
              <a:rPr lang="en-US" altLang="en-US" sz="2400" i="1" dirty="0" smtClean="0">
                <a:solidFill>
                  <a:srgbClr val="000000"/>
                </a:solidFill>
                <a:latin typeface="Times New Roman"/>
                <a:sym typeface="Symbol" panose="05050102010706020507" pitchFamily="18" charset="2"/>
              </a:rPr>
              <a:t>M</a:t>
            </a:r>
            <a:r>
              <a:rPr lang="en-US" altLang="en-US" sz="2400" dirty="0" smtClean="0">
                <a:solidFill>
                  <a:srgbClr val="000000"/>
                </a:solidFill>
                <a:latin typeface="Times New Roman"/>
                <a:sym typeface="Symbol" panose="05050102010706020507" pitchFamily="18" charset="2"/>
              </a:rPr>
              <a:t>/2</a:t>
            </a:r>
            <a:r>
              <a:rPr lang="en-US" altLang="en-US" sz="2400" dirty="0">
                <a:solidFill>
                  <a:srgbClr val="000000"/>
                </a:solidFill>
                <a:latin typeface="Times New Roman"/>
                <a:sym typeface="Symbol" panose="05050102010706020507" pitchFamily="18" charset="2"/>
              </a:rPr>
              <a:t>+1   </a:t>
            </a:r>
            <a:r>
              <a:rPr lang="en-US" altLang="en-US" sz="2400" dirty="0" smtClean="0">
                <a:solidFill>
                  <a:srgbClr val="000000"/>
                </a:solidFill>
                <a:latin typeface="Times New Roman"/>
                <a:sym typeface="Symbol" panose="05050102010706020507" pitchFamily="18" charset="2"/>
              </a:rPr>
              <a:t></a:t>
            </a:r>
            <a:r>
              <a:rPr lang="en-US" altLang="en-US" sz="2400" i="1" dirty="0" smtClean="0">
                <a:solidFill>
                  <a:srgbClr val="000000"/>
                </a:solidFill>
                <a:latin typeface="Times New Roman"/>
                <a:sym typeface="Symbol" panose="05050102010706020507" pitchFamily="18" charset="2"/>
              </a:rPr>
              <a:t>M</a:t>
            </a:r>
            <a:r>
              <a:rPr lang="en-US" altLang="en-US" sz="2400" dirty="0" smtClean="0">
                <a:solidFill>
                  <a:srgbClr val="000000"/>
                </a:solidFill>
                <a:latin typeface="Times New Roman"/>
                <a:sym typeface="Symbol" panose="05050102010706020507" pitchFamily="18" charset="2"/>
              </a:rPr>
              <a:t>/2</a:t>
            </a:r>
            <a:r>
              <a:rPr lang="en-US" altLang="en-US" sz="2400" dirty="0">
                <a:solidFill>
                  <a:srgbClr val="000000"/>
                </a:solidFill>
                <a:latin typeface="Times New Roman"/>
                <a:sym typeface="Symbol" panose="05050102010706020507" pitchFamily="18" charset="2"/>
              </a:rPr>
              <a:t>+2  </a:t>
            </a:r>
            <a:r>
              <a:rPr lang="en-US" altLang="en-US" sz="2400" dirty="0">
                <a:solidFill>
                  <a:srgbClr val="000000"/>
                </a:solidFill>
                <a:latin typeface="Times New Roman"/>
                <a:sym typeface="MT Extra" panose="05050102010205020202" pitchFamily="18" charset="2"/>
              </a:rPr>
              <a:t>  </a:t>
            </a:r>
            <a:r>
              <a:rPr lang="en-US" altLang="en-US" sz="2400" dirty="0" smtClean="0">
                <a:solidFill>
                  <a:srgbClr val="000000"/>
                </a:solidFill>
                <a:latin typeface="Times New Roman"/>
                <a:sym typeface="Symbol" panose="05050102010706020507" pitchFamily="18" charset="2"/>
              </a:rPr>
              <a:t></a:t>
            </a:r>
            <a:r>
              <a:rPr lang="en-US" altLang="en-US" sz="2400" i="1" dirty="0" smtClean="0">
                <a:solidFill>
                  <a:srgbClr val="000000"/>
                </a:solidFill>
                <a:latin typeface="Times New Roman"/>
                <a:sym typeface="Symbol" panose="05050102010706020507" pitchFamily="18" charset="2"/>
              </a:rPr>
              <a:t>M</a:t>
            </a:r>
            <a:r>
              <a:rPr lang="en-US" altLang="en-US" sz="2400" dirty="0" smtClean="0">
                <a:solidFill>
                  <a:srgbClr val="000000"/>
                </a:solidFill>
                <a:latin typeface="Times New Roman"/>
                <a:sym typeface="Symbol" panose="05050102010706020507" pitchFamily="18" charset="2"/>
              </a:rPr>
              <a:t>/2</a:t>
            </a:r>
            <a:r>
              <a:rPr lang="en-US" altLang="en-US" sz="2400" dirty="0">
                <a:solidFill>
                  <a:srgbClr val="000000"/>
                </a:solidFill>
                <a:latin typeface="Times New Roman"/>
                <a:sym typeface="Symbol" panose="05050102010706020507" pitchFamily="18" charset="2"/>
              </a:rPr>
              <a:t>+</a:t>
            </a:r>
            <a:r>
              <a:rPr lang="en-US" altLang="en-US" sz="2400" i="1" dirty="0">
                <a:solidFill>
                  <a:srgbClr val="000000"/>
                </a:solidFill>
                <a:latin typeface="Times New Roman"/>
                <a:sym typeface="Symbol" panose="05050102010706020507" pitchFamily="18" charset="2"/>
              </a:rPr>
              <a:t>R</a:t>
            </a:r>
            <a:r>
              <a:rPr lang="en-US" altLang="en-US" sz="2400" dirty="0">
                <a:solidFill>
                  <a:srgbClr val="000000"/>
                </a:solidFill>
                <a:latin typeface="Times New Roman"/>
                <a:sym typeface="Symbol" panose="05050102010706020507" pitchFamily="18" charset="2"/>
              </a:rPr>
              <a:t>]</a:t>
            </a:r>
            <a:r>
              <a:rPr lang="en-US" altLang="en-US" sz="2400" dirty="0">
                <a:solidFill>
                  <a:srgbClr val="000000"/>
                </a:solidFill>
                <a:latin typeface="Calibri" panose="020F0502020204030204" pitchFamily="34" charset="0"/>
                <a:sym typeface="Symbol" panose="05050102010706020507" pitchFamily="18" charset="2"/>
              </a:rPr>
              <a:t>   </a:t>
            </a:r>
            <a:endParaRPr lang="en-US" altLang="en-US" sz="2400" dirty="0">
              <a:solidFill>
                <a:srgbClr val="000000"/>
              </a:solidFill>
              <a:latin typeface="Calibri" panose="020F0502020204030204" pitchFamily="34" charset="0"/>
              <a:sym typeface="MT Extra" panose="05050102010205020202" pitchFamily="18" charset="2"/>
            </a:endParaRPr>
          </a:p>
          <a:p>
            <a:pPr marL="457200" lvl="0" indent="-457200" algn="l">
              <a:spcAft>
                <a:spcPct val="25000"/>
              </a:spcAft>
              <a:buFont typeface="+mj-lt"/>
              <a:buAutoNum type="arabicPeriod"/>
            </a:pPr>
            <a:r>
              <a:rPr lang="en-US" altLang="en-US" sz="2400" dirty="0">
                <a:solidFill>
                  <a:srgbClr val="000000"/>
                </a:solidFill>
                <a:latin typeface="Calibri" panose="020F0502020204030204" pitchFamily="34" charset="0"/>
                <a:sym typeface="MT Extra" panose="05050102010205020202" pitchFamily="18" charset="2"/>
              </a:rPr>
              <a:t> </a:t>
            </a:r>
            <a:r>
              <a:rPr lang="en-US" altLang="en-US" sz="2400" b="1" dirty="0" smtClean="0">
                <a:solidFill>
                  <a:srgbClr val="000000"/>
                </a:solidFill>
                <a:latin typeface="Times New Roman"/>
                <a:sym typeface="MT Extra" panose="05050102010205020202" pitchFamily="18" charset="2"/>
              </a:rPr>
              <a:t>c</a:t>
            </a:r>
            <a:r>
              <a:rPr lang="en-US" altLang="en-US" sz="2400" dirty="0" smtClean="0">
                <a:solidFill>
                  <a:srgbClr val="000000"/>
                </a:solidFill>
                <a:latin typeface="Times New Roman"/>
                <a:sym typeface="MT Extra" panose="05050102010205020202" pitchFamily="18" charset="2"/>
              </a:rPr>
              <a:t> </a:t>
            </a:r>
            <a:r>
              <a:rPr lang="en-US" altLang="en-US" sz="2400" dirty="0">
                <a:solidFill>
                  <a:srgbClr val="000000"/>
                </a:solidFill>
                <a:latin typeface="Times New Roman"/>
                <a:sym typeface="MT Extra" panose="05050102010205020202" pitchFamily="18" charset="2"/>
              </a:rPr>
              <a:t>=[ </a:t>
            </a:r>
            <a:r>
              <a:rPr lang="en-US" altLang="en-US" sz="2400" dirty="0" smtClean="0">
                <a:solidFill>
                  <a:srgbClr val="000000"/>
                </a:solidFill>
                <a:latin typeface="Times New Roman"/>
                <a:sym typeface="Symbol" panose="05050102010706020507" pitchFamily="18" charset="2"/>
              </a:rPr>
              <a:t></a:t>
            </a:r>
            <a:r>
              <a:rPr lang="en-US" altLang="en-US" sz="2400" i="1" dirty="0" smtClean="0">
                <a:solidFill>
                  <a:srgbClr val="000000"/>
                </a:solidFill>
                <a:latin typeface="Times New Roman"/>
                <a:sym typeface="Symbol" panose="05050102010706020507" pitchFamily="18" charset="2"/>
              </a:rPr>
              <a:t>N</a:t>
            </a:r>
            <a:r>
              <a:rPr lang="en-US" altLang="en-US" sz="2400" dirty="0" smtClean="0">
                <a:solidFill>
                  <a:srgbClr val="000000"/>
                </a:solidFill>
                <a:latin typeface="Times New Roman"/>
                <a:sym typeface="Symbol" panose="05050102010706020507" pitchFamily="18" charset="2"/>
              </a:rPr>
              <a:t>/2</a:t>
            </a:r>
            <a:r>
              <a:rPr lang="en-US" altLang="en-US" sz="2400" dirty="0">
                <a:solidFill>
                  <a:srgbClr val="000000"/>
                </a:solidFill>
                <a:latin typeface="Times New Roman"/>
                <a:sym typeface="Symbol" panose="05050102010706020507" pitchFamily="18" charset="2"/>
              </a:rPr>
              <a:t>+1   </a:t>
            </a:r>
            <a:r>
              <a:rPr lang="en-US" altLang="en-US" sz="2400" dirty="0" smtClean="0">
                <a:solidFill>
                  <a:srgbClr val="000000"/>
                </a:solidFill>
                <a:latin typeface="Times New Roman"/>
                <a:sym typeface="Symbol" panose="05050102010706020507" pitchFamily="18" charset="2"/>
              </a:rPr>
              <a:t></a:t>
            </a:r>
            <a:r>
              <a:rPr lang="en-US" altLang="en-US" sz="2400" i="1" dirty="0" smtClean="0">
                <a:solidFill>
                  <a:srgbClr val="000000"/>
                </a:solidFill>
                <a:latin typeface="Times New Roman"/>
                <a:sym typeface="Symbol" panose="05050102010706020507" pitchFamily="18" charset="2"/>
              </a:rPr>
              <a:t>N</a:t>
            </a:r>
            <a:r>
              <a:rPr lang="en-US" altLang="en-US" sz="2400" dirty="0" smtClean="0">
                <a:solidFill>
                  <a:srgbClr val="000000"/>
                </a:solidFill>
                <a:latin typeface="Times New Roman"/>
                <a:sym typeface="Symbol" panose="05050102010706020507" pitchFamily="18" charset="2"/>
              </a:rPr>
              <a:t>/2</a:t>
            </a:r>
            <a:r>
              <a:rPr lang="en-US" altLang="en-US" sz="2400" dirty="0">
                <a:solidFill>
                  <a:srgbClr val="000000"/>
                </a:solidFill>
                <a:latin typeface="Times New Roman"/>
                <a:sym typeface="Symbol" panose="05050102010706020507" pitchFamily="18" charset="2"/>
              </a:rPr>
              <a:t>+2  </a:t>
            </a:r>
            <a:r>
              <a:rPr lang="en-US" altLang="en-US" sz="2400" dirty="0">
                <a:solidFill>
                  <a:srgbClr val="000000"/>
                </a:solidFill>
                <a:latin typeface="Times New Roman"/>
                <a:sym typeface="MT Extra" panose="05050102010205020202" pitchFamily="18" charset="2"/>
              </a:rPr>
              <a:t>  </a:t>
            </a:r>
            <a:r>
              <a:rPr lang="en-US" altLang="en-US" sz="2400" dirty="0" smtClean="0">
                <a:solidFill>
                  <a:srgbClr val="000000"/>
                </a:solidFill>
                <a:latin typeface="Times New Roman"/>
                <a:sym typeface="Symbol" panose="05050102010706020507" pitchFamily="18" charset="2"/>
              </a:rPr>
              <a:t></a:t>
            </a:r>
            <a:r>
              <a:rPr lang="en-US" altLang="en-US" sz="2400" i="1" dirty="0" smtClean="0">
                <a:solidFill>
                  <a:srgbClr val="000000"/>
                </a:solidFill>
                <a:latin typeface="Times New Roman"/>
                <a:sym typeface="Symbol" panose="05050102010706020507" pitchFamily="18" charset="2"/>
              </a:rPr>
              <a:t>N</a:t>
            </a:r>
            <a:r>
              <a:rPr lang="en-US" altLang="en-US" sz="2400" dirty="0" smtClean="0">
                <a:solidFill>
                  <a:srgbClr val="000000"/>
                </a:solidFill>
                <a:latin typeface="Times New Roman"/>
                <a:sym typeface="Symbol" panose="05050102010706020507" pitchFamily="18" charset="2"/>
              </a:rPr>
              <a:t>/2</a:t>
            </a:r>
            <a:r>
              <a:rPr lang="en-US" altLang="en-US" sz="2400" dirty="0">
                <a:solidFill>
                  <a:srgbClr val="000000"/>
                </a:solidFill>
                <a:latin typeface="Times New Roman"/>
                <a:sym typeface="Symbol" panose="05050102010706020507" pitchFamily="18" charset="2"/>
              </a:rPr>
              <a:t></a:t>
            </a:r>
            <a:r>
              <a:rPr lang="en-US" altLang="en-US" sz="2400" dirty="0" smtClean="0">
                <a:solidFill>
                  <a:srgbClr val="000000"/>
                </a:solidFill>
                <a:latin typeface="Times New Roman"/>
                <a:sym typeface="Symbol" panose="05050102010706020507" pitchFamily="18" charset="2"/>
              </a:rPr>
              <a:t>+</a:t>
            </a:r>
            <a:r>
              <a:rPr lang="en-US" altLang="en-US" sz="2400" i="1" dirty="0" smtClean="0">
                <a:solidFill>
                  <a:srgbClr val="000000"/>
                </a:solidFill>
                <a:latin typeface="Times New Roman"/>
                <a:sym typeface="Symbol" panose="05050102010706020507" pitchFamily="18" charset="2"/>
              </a:rPr>
              <a:t>C</a:t>
            </a:r>
            <a:r>
              <a:rPr lang="en-US" altLang="en-US" sz="2400" dirty="0" smtClean="0">
                <a:solidFill>
                  <a:srgbClr val="000000"/>
                </a:solidFill>
                <a:latin typeface="Times New Roman"/>
                <a:sym typeface="Symbol" panose="05050102010706020507" pitchFamily="18" charset="2"/>
              </a:rPr>
              <a:t>]</a:t>
            </a:r>
            <a:r>
              <a:rPr lang="en-US" altLang="en-US" sz="2400" dirty="0" smtClean="0">
                <a:solidFill>
                  <a:srgbClr val="000000"/>
                </a:solidFill>
                <a:latin typeface="Calibri" panose="020F0502020204030204" pitchFamily="34" charset="0"/>
                <a:sym typeface="Symbol" panose="05050102010706020507" pitchFamily="18" charset="2"/>
              </a:rPr>
              <a:t>   </a:t>
            </a:r>
            <a:endParaRPr lang="en-US" altLang="en-US" sz="2400" dirty="0" smtClean="0">
              <a:solidFill>
                <a:srgbClr val="000000"/>
              </a:solidFill>
              <a:latin typeface="Calibri" panose="020F0502020204030204" pitchFamily="34" charset="0"/>
              <a:sym typeface="MT Extra" panose="05050102010205020202" pitchFamily="18" charset="2"/>
            </a:endParaRPr>
          </a:p>
          <a:p>
            <a:pPr marL="457200" indent="-457200" algn="l">
              <a:spcAft>
                <a:spcPct val="25000"/>
              </a:spcAft>
              <a:buFont typeface="+mj-lt"/>
              <a:buAutoNum type="arabicPeriod"/>
            </a:pPr>
            <a:r>
              <a:rPr lang="en-US" altLang="en-US" sz="2400" dirty="0" smtClean="0">
                <a:solidFill>
                  <a:srgbClr val="000000"/>
                </a:solidFill>
                <a:latin typeface="Calibri" panose="020F0502020204030204" pitchFamily="34" charset="0"/>
                <a:sym typeface="MT Extra" panose="05050102010205020202" pitchFamily="18" charset="2"/>
              </a:rPr>
              <a:t> </a:t>
            </a:r>
            <a:r>
              <a:rPr lang="en-US" altLang="en-US" sz="2400" b="1" dirty="0" smtClean="0">
                <a:solidFill>
                  <a:srgbClr val="000000"/>
                </a:solidFill>
                <a:latin typeface="+mj-lt"/>
                <a:sym typeface="MT Extra" panose="05050102010205020202" pitchFamily="18" charset="2"/>
              </a:rPr>
              <a:t>J</a:t>
            </a:r>
            <a:r>
              <a:rPr lang="en-US" altLang="en-US" sz="2400" dirty="0" smtClean="0">
                <a:solidFill>
                  <a:srgbClr val="000000"/>
                </a:solidFill>
                <a:latin typeface="+mj-lt"/>
                <a:sym typeface="MT Extra" panose="05050102010205020202" pitchFamily="18" charset="2"/>
              </a:rPr>
              <a:t> = </a:t>
            </a:r>
            <a:r>
              <a:rPr lang="en-US" altLang="en-US" sz="2400" b="1" dirty="0" smtClean="0">
                <a:solidFill>
                  <a:srgbClr val="000000"/>
                </a:solidFill>
                <a:latin typeface="+mj-lt"/>
                <a:sym typeface="MT Extra" panose="05050102010205020202" pitchFamily="18" charset="2"/>
              </a:rPr>
              <a:t>A</a:t>
            </a:r>
            <a:r>
              <a:rPr lang="en-US" altLang="en-US" sz="2400" dirty="0" smtClean="0">
                <a:solidFill>
                  <a:srgbClr val="000000"/>
                </a:solidFill>
                <a:latin typeface="+mj-lt"/>
                <a:sym typeface="MT Extra" panose="05050102010205020202" pitchFamily="18" charset="2"/>
              </a:rPr>
              <a:t>(</a:t>
            </a:r>
            <a:r>
              <a:rPr lang="en-US" altLang="en-US" sz="2400" b="1" dirty="0" smtClean="0">
                <a:solidFill>
                  <a:srgbClr val="000000"/>
                </a:solidFill>
                <a:latin typeface="+mj-lt"/>
                <a:sym typeface="MT Extra" panose="05050102010205020202" pitchFamily="18" charset="2"/>
              </a:rPr>
              <a:t>r</a:t>
            </a:r>
            <a:r>
              <a:rPr lang="en-US" altLang="en-US" sz="2400" dirty="0" smtClean="0">
                <a:solidFill>
                  <a:srgbClr val="000000"/>
                </a:solidFill>
                <a:latin typeface="+mj-lt"/>
                <a:sym typeface="MT Extra" panose="05050102010205020202" pitchFamily="18" charset="2"/>
              </a:rPr>
              <a:t>,</a:t>
            </a:r>
            <a:r>
              <a:rPr lang="en-US" altLang="en-US" sz="2400" b="1" dirty="0" smtClean="0">
                <a:solidFill>
                  <a:srgbClr val="000000"/>
                </a:solidFill>
                <a:latin typeface="+mj-lt"/>
                <a:sym typeface="MT Extra" panose="05050102010205020202" pitchFamily="18" charset="2"/>
              </a:rPr>
              <a:t>c</a:t>
            </a:r>
            <a:r>
              <a:rPr lang="en-US" altLang="en-US" sz="2400" dirty="0" smtClean="0">
                <a:solidFill>
                  <a:srgbClr val="000000"/>
                </a:solidFill>
                <a:latin typeface="+mj-lt"/>
                <a:sym typeface="MT Extra" panose="05050102010205020202" pitchFamily="18" charset="2"/>
              </a:rPr>
              <a:t>,:)</a:t>
            </a:r>
            <a:endParaRPr lang="en-US" altLang="en-US" sz="2400" dirty="0" smtClean="0">
              <a:solidFill>
                <a:srgbClr val="000000"/>
              </a:solidFill>
              <a:latin typeface="Calibri" panose="020F0502020204030204" pitchFamily="34" charset="0"/>
              <a:sym typeface="MT Extra" panose="05050102010205020202" pitchFamily="18" charset="2"/>
            </a:endParaRPr>
          </a:p>
          <a:p>
            <a:pPr marL="457200" indent="-457200" algn="l">
              <a:spcAft>
                <a:spcPct val="25000"/>
              </a:spcAft>
              <a:buFont typeface="+mj-lt"/>
              <a:buAutoNum type="arabicPeriod"/>
            </a:pPr>
            <a:endParaRPr lang="en-US" altLang="en-US" sz="2400" dirty="0">
              <a:latin typeface="+mj-lt"/>
            </a:endParaRPr>
          </a:p>
        </p:txBody>
      </p:sp>
      <p:sp>
        <p:nvSpPr>
          <p:cNvPr id="6" name="Date Placeholder 5"/>
          <p:cNvSpPr>
            <a:spLocks noGrp="1"/>
          </p:cNvSpPr>
          <p:nvPr>
            <p:ph type="dt" sz="half" idx="2"/>
          </p:nvPr>
        </p:nvSpPr>
        <p:spPr/>
        <p:txBody>
          <a:bodyPr/>
          <a:lstStyle/>
          <a:p>
            <a:pPr>
              <a:defRPr/>
            </a:pPr>
            <a:r>
              <a:rPr lang="en-US" smtClean="0"/>
              <a:t>12 October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41</a:t>
            </a:fld>
            <a:endParaRPr lang="en-US" dirty="0"/>
          </a:p>
        </p:txBody>
      </p:sp>
    </p:spTree>
    <p:extLst>
      <p:ext uri="{BB962C8B-B14F-4D97-AF65-F5344CB8AC3E}">
        <p14:creationId xmlns:p14="http://schemas.microsoft.com/office/powerpoint/2010/main" val="13591655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1193"/>
          <p:cNvSpPr>
            <a:spLocks noChangeArrowheads="1"/>
          </p:cNvSpPr>
          <p:nvPr/>
        </p:nvSpPr>
        <p:spPr bwMode="auto">
          <a:xfrm>
            <a:off x="3886200" y="2133600"/>
            <a:ext cx="4343400" cy="3657600"/>
          </a:xfrm>
          <a:prstGeom prst="rect">
            <a:avLst/>
          </a:prstGeom>
          <a:solidFill>
            <a:schemeClr val="bg1"/>
          </a:solidFill>
          <a:ln w="76200">
            <a:solidFill>
              <a:schemeClr val="tx1"/>
            </a:solidFill>
            <a:miter lim="800000"/>
            <a:headEnd/>
            <a:tailEnd/>
          </a:ln>
          <a:effectLst>
            <a:outerShdw blurRad="25400" dist="114300" dir="2700000" algn="tl" rotWithShape="0">
              <a:prstClr val="black">
                <a:alpha val="25000"/>
              </a:prstClr>
            </a:outerShdw>
          </a:effectLst>
        </p:spPr>
        <p:txBody>
          <a:bodyPr wrap="none" anchor="ctr">
            <a:spAutoFit/>
          </a:bodyPr>
          <a:lstStyle/>
          <a:p>
            <a:pPr>
              <a:defRPr/>
            </a:pPr>
            <a:endParaRPr lang="en-US"/>
          </a:p>
        </p:txBody>
      </p:sp>
      <p:grpSp>
        <p:nvGrpSpPr>
          <p:cNvPr id="49158" name="Group 648"/>
          <p:cNvGrpSpPr>
            <a:grpSpLocks/>
          </p:cNvGrpSpPr>
          <p:nvPr/>
        </p:nvGrpSpPr>
        <p:grpSpPr bwMode="auto">
          <a:xfrm>
            <a:off x="3886200" y="2133600"/>
            <a:ext cx="4343400" cy="3657600"/>
            <a:chOff x="2880" y="1440"/>
            <a:chExt cx="2736" cy="2304"/>
          </a:xfrm>
        </p:grpSpPr>
        <p:grpSp>
          <p:nvGrpSpPr>
            <p:cNvPr id="49419" name="Group 649"/>
            <p:cNvGrpSpPr>
              <a:grpSpLocks/>
            </p:cNvGrpSpPr>
            <p:nvPr/>
          </p:nvGrpSpPr>
          <p:grpSpPr bwMode="auto">
            <a:xfrm>
              <a:off x="2880" y="1440"/>
              <a:ext cx="2736" cy="144"/>
              <a:chOff x="2880" y="1440"/>
              <a:chExt cx="2736" cy="144"/>
            </a:xfrm>
          </p:grpSpPr>
          <p:sp>
            <p:nvSpPr>
              <p:cNvPr id="49720" name="Rectangle 65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21" name="Rectangle 65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22" name="Rectangle 65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23" name="Rectangle 65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24" name="Rectangle 65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25" name="Rectangle 65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26" name="Rectangle 65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27" name="Rectangle 65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28" name="Rectangle 65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29" name="Rectangle 65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30" name="Rectangle 66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31" name="Rectangle 66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32" name="Rectangle 66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33" name="Rectangle 66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34" name="Rectangle 66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35" name="Rectangle 66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36" name="Rectangle 66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37" name="Rectangle 66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38" name="Rectangle 66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0" name="Group 669"/>
            <p:cNvGrpSpPr>
              <a:grpSpLocks/>
            </p:cNvGrpSpPr>
            <p:nvPr/>
          </p:nvGrpSpPr>
          <p:grpSpPr bwMode="auto">
            <a:xfrm>
              <a:off x="2880" y="1584"/>
              <a:ext cx="2736" cy="144"/>
              <a:chOff x="2880" y="1440"/>
              <a:chExt cx="2736" cy="144"/>
            </a:xfrm>
          </p:grpSpPr>
          <p:sp>
            <p:nvSpPr>
              <p:cNvPr id="49701" name="Rectangle 67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02" name="Rectangle 67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03" name="Rectangle 67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04" name="Rectangle 67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05" name="Rectangle 67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06" name="Rectangle 67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07" name="Rectangle 67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08" name="Rectangle 67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09" name="Rectangle 67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0" name="Rectangle 67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1" name="Rectangle 68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2" name="Rectangle 68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3" name="Rectangle 68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4" name="Rectangle 68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5" name="Rectangle 68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6" name="Rectangle 68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7" name="Rectangle 68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8" name="Rectangle 68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19" name="Rectangle 68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1" name="Group 689"/>
            <p:cNvGrpSpPr>
              <a:grpSpLocks/>
            </p:cNvGrpSpPr>
            <p:nvPr/>
          </p:nvGrpSpPr>
          <p:grpSpPr bwMode="auto">
            <a:xfrm>
              <a:off x="2880" y="1728"/>
              <a:ext cx="2736" cy="144"/>
              <a:chOff x="2880" y="1440"/>
              <a:chExt cx="2736" cy="144"/>
            </a:xfrm>
          </p:grpSpPr>
          <p:sp>
            <p:nvSpPr>
              <p:cNvPr id="49682" name="Rectangle 69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83" name="Rectangle 69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84" name="Rectangle 69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85" name="Rectangle 69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86" name="Rectangle 69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87" name="Rectangle 69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88" name="Rectangle 69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89" name="Rectangle 69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0" name="Rectangle 69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1" name="Rectangle 69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2" name="Rectangle 70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3" name="Rectangle 70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4" name="Rectangle 70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5" name="Rectangle 70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6" name="Rectangle 70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7" name="Rectangle 70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8" name="Rectangle 70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99" name="Rectangle 70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700" name="Rectangle 70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2" name="Group 709"/>
            <p:cNvGrpSpPr>
              <a:grpSpLocks/>
            </p:cNvGrpSpPr>
            <p:nvPr/>
          </p:nvGrpSpPr>
          <p:grpSpPr bwMode="auto">
            <a:xfrm>
              <a:off x="2880" y="1872"/>
              <a:ext cx="2736" cy="144"/>
              <a:chOff x="2880" y="1440"/>
              <a:chExt cx="2736" cy="144"/>
            </a:xfrm>
          </p:grpSpPr>
          <p:sp>
            <p:nvSpPr>
              <p:cNvPr id="49663" name="Rectangle 71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64" name="Rectangle 71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65" name="Rectangle 71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66" name="Rectangle 71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67" name="Rectangle 71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68" name="Rectangle 71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69" name="Rectangle 71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0" name="Rectangle 71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1" name="Rectangle 71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2" name="Rectangle 71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3" name="Rectangle 72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4" name="Rectangle 72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5" name="Rectangle 72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6" name="Rectangle 72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7" name="Rectangle 72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8" name="Rectangle 72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79" name="Rectangle 72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80" name="Rectangle 72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81" name="Rectangle 72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3" name="Group 729"/>
            <p:cNvGrpSpPr>
              <a:grpSpLocks/>
            </p:cNvGrpSpPr>
            <p:nvPr/>
          </p:nvGrpSpPr>
          <p:grpSpPr bwMode="auto">
            <a:xfrm>
              <a:off x="2880" y="2016"/>
              <a:ext cx="2736" cy="144"/>
              <a:chOff x="2880" y="1440"/>
              <a:chExt cx="2736" cy="144"/>
            </a:xfrm>
          </p:grpSpPr>
          <p:sp>
            <p:nvSpPr>
              <p:cNvPr id="49644" name="Rectangle 73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45" name="Rectangle 73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46" name="Rectangle 73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47" name="Rectangle 73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48" name="Rectangle 73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49" name="Rectangle 73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0" name="Rectangle 73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1" name="Rectangle 73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2" name="Rectangle 73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3" name="Rectangle 73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4" name="Rectangle 74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5" name="Rectangle 74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6" name="Rectangle 74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7" name="Rectangle 74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8" name="Rectangle 74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59" name="Rectangle 74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60" name="Rectangle 74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61" name="Rectangle 74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62" name="Rectangle 74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4" name="Group 749"/>
            <p:cNvGrpSpPr>
              <a:grpSpLocks/>
            </p:cNvGrpSpPr>
            <p:nvPr/>
          </p:nvGrpSpPr>
          <p:grpSpPr bwMode="auto">
            <a:xfrm>
              <a:off x="2880" y="2160"/>
              <a:ext cx="2736" cy="144"/>
              <a:chOff x="2880" y="1440"/>
              <a:chExt cx="2736" cy="144"/>
            </a:xfrm>
          </p:grpSpPr>
          <p:sp>
            <p:nvSpPr>
              <p:cNvPr id="49625" name="Rectangle 75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26" name="Rectangle 75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27" name="Rectangle 75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28" name="Rectangle 75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29" name="Rectangle 75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0" name="Rectangle 75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1" name="Rectangle 75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2" name="Rectangle 75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3" name="Rectangle 75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4" name="Rectangle 75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5" name="Rectangle 76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6" name="Rectangle 76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7" name="Rectangle 76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8" name="Rectangle 76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39" name="Rectangle 76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40" name="Rectangle 76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41" name="Rectangle 76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42" name="Rectangle 76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43" name="Rectangle 76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5" name="Group 769"/>
            <p:cNvGrpSpPr>
              <a:grpSpLocks/>
            </p:cNvGrpSpPr>
            <p:nvPr/>
          </p:nvGrpSpPr>
          <p:grpSpPr bwMode="auto">
            <a:xfrm>
              <a:off x="2880" y="2304"/>
              <a:ext cx="2736" cy="144"/>
              <a:chOff x="2880" y="1440"/>
              <a:chExt cx="2736" cy="144"/>
            </a:xfrm>
          </p:grpSpPr>
          <p:sp>
            <p:nvSpPr>
              <p:cNvPr id="49606" name="Rectangle 77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07" name="Rectangle 77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08" name="Rectangle 77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09" name="Rectangle 77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0" name="Rectangle 77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1" name="Rectangle 77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2" name="Rectangle 77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3" name="Rectangle 77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4" name="Rectangle 77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5" name="Rectangle 77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6" name="Rectangle 78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7" name="Rectangle 78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8" name="Rectangle 78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19" name="Rectangle 78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20" name="Rectangle 78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21" name="Rectangle 78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22" name="Rectangle 78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23" name="Rectangle 78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24" name="Rectangle 78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6" name="Group 789"/>
            <p:cNvGrpSpPr>
              <a:grpSpLocks/>
            </p:cNvGrpSpPr>
            <p:nvPr/>
          </p:nvGrpSpPr>
          <p:grpSpPr bwMode="auto">
            <a:xfrm>
              <a:off x="2880" y="2448"/>
              <a:ext cx="2736" cy="144"/>
              <a:chOff x="2880" y="1440"/>
              <a:chExt cx="2736" cy="144"/>
            </a:xfrm>
          </p:grpSpPr>
          <p:sp>
            <p:nvSpPr>
              <p:cNvPr id="49587" name="Rectangle 79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88" name="Rectangle 79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89" name="Rectangle 79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0" name="Rectangle 79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1" name="Rectangle 79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2" name="Rectangle 79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3" name="Rectangle 79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4" name="Rectangle 79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5" name="Rectangle 79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6" name="Rectangle 79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7" name="Rectangle 80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8" name="Rectangle 80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99" name="Rectangle 80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00" name="Rectangle 80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01" name="Rectangle 80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02" name="Rectangle 80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03" name="Rectangle 80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04" name="Rectangle 80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605" name="Rectangle 80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7" name="Group 809"/>
            <p:cNvGrpSpPr>
              <a:grpSpLocks/>
            </p:cNvGrpSpPr>
            <p:nvPr/>
          </p:nvGrpSpPr>
          <p:grpSpPr bwMode="auto">
            <a:xfrm>
              <a:off x="2880" y="2592"/>
              <a:ext cx="2736" cy="144"/>
              <a:chOff x="2880" y="1440"/>
              <a:chExt cx="2736" cy="144"/>
            </a:xfrm>
          </p:grpSpPr>
          <p:sp>
            <p:nvSpPr>
              <p:cNvPr id="49568" name="Rectangle 81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69" name="Rectangle 81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0" name="Rectangle 81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1" name="Rectangle 81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2" name="Rectangle 81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3" name="Rectangle 81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4" name="Rectangle 81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5" name="Rectangle 81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6" name="Rectangle 81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7" name="Rectangle 81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8" name="Rectangle 82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79" name="Rectangle 82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80" name="Rectangle 82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81" name="Rectangle 82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82" name="Rectangle 82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83" name="Rectangle 82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84" name="Rectangle 82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85" name="Rectangle 82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86" name="Rectangle 82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8" name="Group 829"/>
            <p:cNvGrpSpPr>
              <a:grpSpLocks/>
            </p:cNvGrpSpPr>
            <p:nvPr/>
          </p:nvGrpSpPr>
          <p:grpSpPr bwMode="auto">
            <a:xfrm>
              <a:off x="2880" y="2736"/>
              <a:ext cx="2736" cy="144"/>
              <a:chOff x="2880" y="1440"/>
              <a:chExt cx="2736" cy="144"/>
            </a:xfrm>
          </p:grpSpPr>
          <p:sp>
            <p:nvSpPr>
              <p:cNvPr id="49549" name="Rectangle 83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0" name="Rectangle 83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1" name="Rectangle 83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2" name="Rectangle 83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3" name="Rectangle 83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4" name="Rectangle 83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5" name="Rectangle 83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6" name="Rectangle 83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7" name="Rectangle 83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8" name="Rectangle 83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59" name="Rectangle 84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60" name="Rectangle 84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61" name="Rectangle 84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62" name="Rectangle 84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63" name="Rectangle 84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64" name="Rectangle 84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65" name="Rectangle 84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66" name="Rectangle 84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67" name="Rectangle 84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29" name="Group 849"/>
            <p:cNvGrpSpPr>
              <a:grpSpLocks/>
            </p:cNvGrpSpPr>
            <p:nvPr/>
          </p:nvGrpSpPr>
          <p:grpSpPr bwMode="auto">
            <a:xfrm>
              <a:off x="2880" y="2880"/>
              <a:ext cx="2736" cy="144"/>
              <a:chOff x="2880" y="1440"/>
              <a:chExt cx="2736" cy="144"/>
            </a:xfrm>
          </p:grpSpPr>
          <p:sp>
            <p:nvSpPr>
              <p:cNvPr id="49530" name="Rectangle 85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31" name="Rectangle 85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32" name="Rectangle 85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33" name="Rectangle 85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34" name="Rectangle 85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35" name="Rectangle 85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36" name="Rectangle 85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37" name="Rectangle 85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38" name="Rectangle 85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39" name="Rectangle 85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40" name="Rectangle 86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41" name="Rectangle 86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42" name="Rectangle 86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43" name="Rectangle 86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44" name="Rectangle 86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45" name="Rectangle 86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46" name="Rectangle 86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47" name="Rectangle 86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48" name="Rectangle 86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30" name="Group 869"/>
            <p:cNvGrpSpPr>
              <a:grpSpLocks/>
            </p:cNvGrpSpPr>
            <p:nvPr/>
          </p:nvGrpSpPr>
          <p:grpSpPr bwMode="auto">
            <a:xfrm>
              <a:off x="2880" y="3024"/>
              <a:ext cx="2736" cy="144"/>
              <a:chOff x="2880" y="1440"/>
              <a:chExt cx="2736" cy="144"/>
            </a:xfrm>
          </p:grpSpPr>
          <p:sp>
            <p:nvSpPr>
              <p:cNvPr id="49511" name="Rectangle 87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12" name="Rectangle 87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13" name="Rectangle 87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14" name="Rectangle 87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15" name="Rectangle 87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16" name="Rectangle 87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17" name="Rectangle 87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18" name="Rectangle 87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19" name="Rectangle 87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0" name="Rectangle 87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1" name="Rectangle 88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2" name="Rectangle 88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3" name="Rectangle 88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4" name="Rectangle 88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5" name="Rectangle 88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6" name="Rectangle 88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7" name="Rectangle 88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8" name="Rectangle 88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29" name="Rectangle 88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31" name="Group 889"/>
            <p:cNvGrpSpPr>
              <a:grpSpLocks/>
            </p:cNvGrpSpPr>
            <p:nvPr/>
          </p:nvGrpSpPr>
          <p:grpSpPr bwMode="auto">
            <a:xfrm>
              <a:off x="2880" y="3168"/>
              <a:ext cx="2736" cy="144"/>
              <a:chOff x="2880" y="1440"/>
              <a:chExt cx="2736" cy="144"/>
            </a:xfrm>
          </p:grpSpPr>
          <p:sp>
            <p:nvSpPr>
              <p:cNvPr id="49492" name="Rectangle 89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93" name="Rectangle 89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94" name="Rectangle 89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95" name="Rectangle 89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96" name="Rectangle 89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97" name="Rectangle 89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98" name="Rectangle 89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99" name="Rectangle 89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0" name="Rectangle 89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1" name="Rectangle 89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2" name="Rectangle 90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3" name="Rectangle 90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4" name="Rectangle 90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5" name="Rectangle 90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6" name="Rectangle 90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7" name="Rectangle 90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8" name="Rectangle 90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09" name="Rectangle 90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510" name="Rectangle 90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32" name="Group 909"/>
            <p:cNvGrpSpPr>
              <a:grpSpLocks/>
            </p:cNvGrpSpPr>
            <p:nvPr/>
          </p:nvGrpSpPr>
          <p:grpSpPr bwMode="auto">
            <a:xfrm>
              <a:off x="2880" y="3312"/>
              <a:ext cx="2736" cy="144"/>
              <a:chOff x="2880" y="1440"/>
              <a:chExt cx="2736" cy="144"/>
            </a:xfrm>
          </p:grpSpPr>
          <p:sp>
            <p:nvSpPr>
              <p:cNvPr id="49473" name="Rectangle 91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74" name="Rectangle 91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75" name="Rectangle 91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76" name="Rectangle 91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77" name="Rectangle 91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78" name="Rectangle 91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79" name="Rectangle 91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0" name="Rectangle 91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1" name="Rectangle 91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2" name="Rectangle 91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3" name="Rectangle 92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4" name="Rectangle 92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5" name="Rectangle 92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6" name="Rectangle 92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7" name="Rectangle 92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8" name="Rectangle 92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89" name="Rectangle 92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90" name="Rectangle 92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91" name="Rectangle 92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33" name="Group 929"/>
            <p:cNvGrpSpPr>
              <a:grpSpLocks/>
            </p:cNvGrpSpPr>
            <p:nvPr/>
          </p:nvGrpSpPr>
          <p:grpSpPr bwMode="auto">
            <a:xfrm>
              <a:off x="2880" y="3456"/>
              <a:ext cx="2736" cy="144"/>
              <a:chOff x="2880" y="1440"/>
              <a:chExt cx="2736" cy="144"/>
            </a:xfrm>
          </p:grpSpPr>
          <p:sp>
            <p:nvSpPr>
              <p:cNvPr id="49454" name="Rectangle 93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55" name="Rectangle 93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56" name="Rectangle 93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57" name="Rectangle 93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58" name="Rectangle 93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59" name="Rectangle 93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0" name="Rectangle 93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1" name="Rectangle 93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2" name="Rectangle 93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3" name="Rectangle 93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4" name="Rectangle 94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5" name="Rectangle 94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6" name="Rectangle 94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7" name="Rectangle 94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8" name="Rectangle 94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69" name="Rectangle 94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70" name="Rectangle 94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71" name="Rectangle 94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72" name="Rectangle 94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9434" name="Group 949"/>
            <p:cNvGrpSpPr>
              <a:grpSpLocks/>
            </p:cNvGrpSpPr>
            <p:nvPr/>
          </p:nvGrpSpPr>
          <p:grpSpPr bwMode="auto">
            <a:xfrm>
              <a:off x="2880" y="3600"/>
              <a:ext cx="2736" cy="144"/>
              <a:chOff x="2880" y="1440"/>
              <a:chExt cx="2736" cy="144"/>
            </a:xfrm>
          </p:grpSpPr>
          <p:sp>
            <p:nvSpPr>
              <p:cNvPr id="49435" name="Rectangle 95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36" name="Rectangle 95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37" name="Rectangle 95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38" name="Rectangle 95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39" name="Rectangle 95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0" name="Rectangle 95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1" name="Rectangle 95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2" name="Rectangle 95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3" name="Rectangle 95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4" name="Rectangle 95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5" name="Rectangle 96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6" name="Rectangle 96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7" name="Rectangle 96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8" name="Rectangle 96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49" name="Rectangle 96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50" name="Rectangle 96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51" name="Rectangle 96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52" name="Rectangle 96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53" name="Rectangle 96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grpSp>
        <p:nvGrpSpPr>
          <p:cNvPr id="49159" name="Group 1134"/>
          <p:cNvGrpSpPr>
            <a:grpSpLocks/>
          </p:cNvGrpSpPr>
          <p:nvPr/>
        </p:nvGrpSpPr>
        <p:grpSpPr bwMode="auto">
          <a:xfrm>
            <a:off x="6629400" y="4648200"/>
            <a:ext cx="1600200" cy="1143000"/>
            <a:chOff x="624" y="1344"/>
            <a:chExt cx="1008" cy="720"/>
          </a:xfrm>
        </p:grpSpPr>
        <p:grpSp>
          <p:nvGrpSpPr>
            <p:cNvPr id="49383" name="Group 1135"/>
            <p:cNvGrpSpPr>
              <a:grpSpLocks/>
            </p:cNvGrpSpPr>
            <p:nvPr/>
          </p:nvGrpSpPr>
          <p:grpSpPr bwMode="auto">
            <a:xfrm>
              <a:off x="624" y="1344"/>
              <a:ext cx="1008" cy="720"/>
              <a:chOff x="624" y="1344"/>
              <a:chExt cx="1008" cy="720"/>
            </a:xfrm>
          </p:grpSpPr>
          <p:sp>
            <p:nvSpPr>
              <p:cNvPr id="49385" name="Rectangle 1136"/>
              <p:cNvSpPr>
                <a:spLocks noChangeArrowheads="1"/>
              </p:cNvSpPr>
              <p:nvPr/>
            </p:nvSpPr>
            <p:spPr bwMode="auto">
              <a:xfrm>
                <a:off x="624"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86" name="Rectangle 1137"/>
              <p:cNvSpPr>
                <a:spLocks noChangeArrowheads="1"/>
              </p:cNvSpPr>
              <p:nvPr/>
            </p:nvSpPr>
            <p:spPr bwMode="auto">
              <a:xfrm>
                <a:off x="768"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87" name="Rectangle 1138"/>
              <p:cNvSpPr>
                <a:spLocks noChangeArrowheads="1"/>
              </p:cNvSpPr>
              <p:nvPr/>
            </p:nvSpPr>
            <p:spPr bwMode="auto">
              <a:xfrm>
                <a:off x="912"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88" name="Rectangle 1139"/>
              <p:cNvSpPr>
                <a:spLocks noChangeArrowheads="1"/>
              </p:cNvSpPr>
              <p:nvPr/>
            </p:nvSpPr>
            <p:spPr bwMode="auto">
              <a:xfrm>
                <a:off x="1056"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89" name="Rectangle 1140"/>
              <p:cNvSpPr>
                <a:spLocks noChangeArrowheads="1"/>
              </p:cNvSpPr>
              <p:nvPr/>
            </p:nvSpPr>
            <p:spPr bwMode="auto">
              <a:xfrm>
                <a:off x="1200"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0" name="Rectangle 1141"/>
              <p:cNvSpPr>
                <a:spLocks noChangeArrowheads="1"/>
              </p:cNvSpPr>
              <p:nvPr/>
            </p:nvSpPr>
            <p:spPr bwMode="auto">
              <a:xfrm>
                <a:off x="1344"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1" name="Rectangle 1142"/>
              <p:cNvSpPr>
                <a:spLocks noChangeArrowheads="1"/>
              </p:cNvSpPr>
              <p:nvPr/>
            </p:nvSpPr>
            <p:spPr bwMode="auto">
              <a:xfrm>
                <a:off x="1488"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2" name="Rectangle 1143"/>
              <p:cNvSpPr>
                <a:spLocks noChangeArrowheads="1"/>
              </p:cNvSpPr>
              <p:nvPr/>
            </p:nvSpPr>
            <p:spPr bwMode="auto">
              <a:xfrm>
                <a:off x="624"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3" name="Rectangle 1144"/>
              <p:cNvSpPr>
                <a:spLocks noChangeArrowheads="1"/>
              </p:cNvSpPr>
              <p:nvPr/>
            </p:nvSpPr>
            <p:spPr bwMode="auto">
              <a:xfrm>
                <a:off x="768"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4" name="Rectangle 1145"/>
              <p:cNvSpPr>
                <a:spLocks noChangeArrowheads="1"/>
              </p:cNvSpPr>
              <p:nvPr/>
            </p:nvSpPr>
            <p:spPr bwMode="auto">
              <a:xfrm>
                <a:off x="912"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5" name="Rectangle 1146"/>
              <p:cNvSpPr>
                <a:spLocks noChangeArrowheads="1"/>
              </p:cNvSpPr>
              <p:nvPr/>
            </p:nvSpPr>
            <p:spPr bwMode="auto">
              <a:xfrm>
                <a:off x="1056"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6" name="Rectangle 1147"/>
              <p:cNvSpPr>
                <a:spLocks noChangeArrowheads="1"/>
              </p:cNvSpPr>
              <p:nvPr/>
            </p:nvSpPr>
            <p:spPr bwMode="auto">
              <a:xfrm>
                <a:off x="1200"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7" name="Rectangle 1148"/>
              <p:cNvSpPr>
                <a:spLocks noChangeArrowheads="1"/>
              </p:cNvSpPr>
              <p:nvPr/>
            </p:nvSpPr>
            <p:spPr bwMode="auto">
              <a:xfrm>
                <a:off x="1344"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8" name="Rectangle 1149"/>
              <p:cNvSpPr>
                <a:spLocks noChangeArrowheads="1"/>
              </p:cNvSpPr>
              <p:nvPr/>
            </p:nvSpPr>
            <p:spPr bwMode="auto">
              <a:xfrm>
                <a:off x="1488"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99" name="Rectangle 1150"/>
              <p:cNvSpPr>
                <a:spLocks noChangeArrowheads="1"/>
              </p:cNvSpPr>
              <p:nvPr/>
            </p:nvSpPr>
            <p:spPr bwMode="auto">
              <a:xfrm>
                <a:off x="624"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0" name="Rectangle 1151"/>
              <p:cNvSpPr>
                <a:spLocks noChangeArrowheads="1"/>
              </p:cNvSpPr>
              <p:nvPr/>
            </p:nvSpPr>
            <p:spPr bwMode="auto">
              <a:xfrm>
                <a:off x="768"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1" name="Rectangle 1152"/>
              <p:cNvSpPr>
                <a:spLocks noChangeArrowheads="1"/>
              </p:cNvSpPr>
              <p:nvPr/>
            </p:nvSpPr>
            <p:spPr bwMode="auto">
              <a:xfrm>
                <a:off x="912"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2" name="Rectangle 1153"/>
              <p:cNvSpPr>
                <a:spLocks noChangeArrowheads="1"/>
              </p:cNvSpPr>
              <p:nvPr/>
            </p:nvSpPr>
            <p:spPr bwMode="auto">
              <a:xfrm>
                <a:off x="1200"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3" name="Rectangle 1154"/>
              <p:cNvSpPr>
                <a:spLocks noChangeArrowheads="1"/>
              </p:cNvSpPr>
              <p:nvPr/>
            </p:nvSpPr>
            <p:spPr bwMode="auto">
              <a:xfrm>
                <a:off x="1344"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4" name="Rectangle 1155"/>
              <p:cNvSpPr>
                <a:spLocks noChangeArrowheads="1"/>
              </p:cNvSpPr>
              <p:nvPr/>
            </p:nvSpPr>
            <p:spPr bwMode="auto">
              <a:xfrm>
                <a:off x="1488"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5" name="Rectangle 1156"/>
              <p:cNvSpPr>
                <a:spLocks noChangeArrowheads="1"/>
              </p:cNvSpPr>
              <p:nvPr/>
            </p:nvSpPr>
            <p:spPr bwMode="auto">
              <a:xfrm>
                <a:off x="624"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6" name="Rectangle 1157"/>
              <p:cNvSpPr>
                <a:spLocks noChangeArrowheads="1"/>
              </p:cNvSpPr>
              <p:nvPr/>
            </p:nvSpPr>
            <p:spPr bwMode="auto">
              <a:xfrm>
                <a:off x="768"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7" name="Rectangle 1158"/>
              <p:cNvSpPr>
                <a:spLocks noChangeArrowheads="1"/>
              </p:cNvSpPr>
              <p:nvPr/>
            </p:nvSpPr>
            <p:spPr bwMode="auto">
              <a:xfrm>
                <a:off x="912"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8" name="Rectangle 1159"/>
              <p:cNvSpPr>
                <a:spLocks noChangeArrowheads="1"/>
              </p:cNvSpPr>
              <p:nvPr/>
            </p:nvSpPr>
            <p:spPr bwMode="auto">
              <a:xfrm>
                <a:off x="1056"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09" name="Rectangle 1160"/>
              <p:cNvSpPr>
                <a:spLocks noChangeArrowheads="1"/>
              </p:cNvSpPr>
              <p:nvPr/>
            </p:nvSpPr>
            <p:spPr bwMode="auto">
              <a:xfrm>
                <a:off x="1200"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10" name="Rectangle 1161"/>
              <p:cNvSpPr>
                <a:spLocks noChangeArrowheads="1"/>
              </p:cNvSpPr>
              <p:nvPr/>
            </p:nvSpPr>
            <p:spPr bwMode="auto">
              <a:xfrm>
                <a:off x="1344"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11" name="Rectangle 1162"/>
              <p:cNvSpPr>
                <a:spLocks noChangeArrowheads="1"/>
              </p:cNvSpPr>
              <p:nvPr/>
            </p:nvSpPr>
            <p:spPr bwMode="auto">
              <a:xfrm>
                <a:off x="1488"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12" name="Rectangle 1163"/>
              <p:cNvSpPr>
                <a:spLocks noChangeArrowheads="1"/>
              </p:cNvSpPr>
              <p:nvPr/>
            </p:nvSpPr>
            <p:spPr bwMode="auto">
              <a:xfrm>
                <a:off x="624"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13" name="Rectangle 1164"/>
              <p:cNvSpPr>
                <a:spLocks noChangeArrowheads="1"/>
              </p:cNvSpPr>
              <p:nvPr/>
            </p:nvSpPr>
            <p:spPr bwMode="auto">
              <a:xfrm>
                <a:off x="768"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14" name="Rectangle 1165"/>
              <p:cNvSpPr>
                <a:spLocks noChangeArrowheads="1"/>
              </p:cNvSpPr>
              <p:nvPr/>
            </p:nvSpPr>
            <p:spPr bwMode="auto">
              <a:xfrm>
                <a:off x="912"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15" name="Rectangle 1166"/>
              <p:cNvSpPr>
                <a:spLocks noChangeArrowheads="1"/>
              </p:cNvSpPr>
              <p:nvPr/>
            </p:nvSpPr>
            <p:spPr bwMode="auto">
              <a:xfrm>
                <a:off x="1056"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16" name="Rectangle 1167"/>
              <p:cNvSpPr>
                <a:spLocks noChangeArrowheads="1"/>
              </p:cNvSpPr>
              <p:nvPr/>
            </p:nvSpPr>
            <p:spPr bwMode="auto">
              <a:xfrm>
                <a:off x="1200"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17" name="Rectangle 1168"/>
              <p:cNvSpPr>
                <a:spLocks noChangeArrowheads="1"/>
              </p:cNvSpPr>
              <p:nvPr/>
            </p:nvSpPr>
            <p:spPr bwMode="auto">
              <a:xfrm>
                <a:off x="1344"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418" name="Rectangle 1169"/>
              <p:cNvSpPr>
                <a:spLocks noChangeArrowheads="1"/>
              </p:cNvSpPr>
              <p:nvPr/>
            </p:nvSpPr>
            <p:spPr bwMode="auto">
              <a:xfrm>
                <a:off x="1488"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9384" name="Rectangle 1170"/>
            <p:cNvSpPr>
              <a:spLocks noChangeArrowheads="1"/>
            </p:cNvSpPr>
            <p:nvPr/>
          </p:nvSpPr>
          <p:spPr bwMode="auto">
            <a:xfrm>
              <a:off x="1056" y="1632"/>
              <a:ext cx="144" cy="144"/>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9160" name="Rectangle 1172"/>
          <p:cNvSpPr>
            <a:spLocks noChangeArrowheads="1"/>
          </p:cNvSpPr>
          <p:nvPr/>
        </p:nvSpPr>
        <p:spPr bwMode="auto">
          <a:xfrm>
            <a:off x="6629400" y="4648200"/>
            <a:ext cx="1600200" cy="11430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61" name="Text Box 1092"/>
          <p:cNvSpPr txBox="1">
            <a:spLocks noChangeArrowheads="1"/>
          </p:cNvSpPr>
          <p:nvPr/>
        </p:nvSpPr>
        <p:spPr bwMode="auto">
          <a:xfrm>
            <a:off x="7162800" y="3292475"/>
            <a:ext cx="369888" cy="365125"/>
          </a:xfrm>
          <a:prstGeom prst="rect">
            <a:avLst/>
          </a:prstGeom>
          <a:solidFill>
            <a:schemeClr val="bg1"/>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429" tIns="0" rIns="91429" bIns="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i="1">
                <a:solidFill>
                  <a:srgbClr val="0000FF"/>
                </a:solidFill>
                <a:latin typeface="Times New Roman" pitchFamily="18" charset="0"/>
              </a:rPr>
              <a:t>R</a:t>
            </a:r>
          </a:p>
        </p:txBody>
      </p:sp>
      <p:grpSp>
        <p:nvGrpSpPr>
          <p:cNvPr id="49162" name="Group 1196"/>
          <p:cNvGrpSpPr>
            <a:grpSpLocks/>
          </p:cNvGrpSpPr>
          <p:nvPr/>
        </p:nvGrpSpPr>
        <p:grpSpPr bwMode="auto">
          <a:xfrm>
            <a:off x="3886200" y="2133600"/>
            <a:ext cx="2971800" cy="2743200"/>
            <a:chOff x="192" y="2016"/>
            <a:chExt cx="1872" cy="1728"/>
          </a:xfrm>
        </p:grpSpPr>
        <p:sp>
          <p:nvSpPr>
            <p:cNvPr id="49224" name="Rectangle 1197"/>
            <p:cNvSpPr>
              <a:spLocks noChangeArrowheads="1"/>
            </p:cNvSpPr>
            <p:nvPr/>
          </p:nvSpPr>
          <p:spPr bwMode="auto">
            <a:xfrm>
              <a:off x="192" y="2016"/>
              <a:ext cx="1872" cy="1728"/>
            </a:xfrm>
            <a:prstGeom prst="rect">
              <a:avLst/>
            </a:prstGeom>
            <a:solidFill>
              <a:srgbClr val="C8D2FF"/>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nvGrpSpPr>
            <p:cNvPr id="49225" name="Group 1198"/>
            <p:cNvGrpSpPr>
              <a:grpSpLocks/>
            </p:cNvGrpSpPr>
            <p:nvPr/>
          </p:nvGrpSpPr>
          <p:grpSpPr bwMode="auto">
            <a:xfrm>
              <a:off x="192" y="2016"/>
              <a:ext cx="1872" cy="1728"/>
              <a:chOff x="144" y="144"/>
              <a:chExt cx="1872" cy="1728"/>
            </a:xfrm>
          </p:grpSpPr>
          <p:sp>
            <p:nvSpPr>
              <p:cNvPr id="49227" name="Rectangle 1199"/>
              <p:cNvSpPr>
                <a:spLocks noChangeArrowheads="1"/>
              </p:cNvSpPr>
              <p:nvPr/>
            </p:nvSpPr>
            <p:spPr bwMode="auto">
              <a:xfrm>
                <a:off x="144"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28" name="Rectangle 1200"/>
              <p:cNvSpPr>
                <a:spLocks noChangeArrowheads="1"/>
              </p:cNvSpPr>
              <p:nvPr/>
            </p:nvSpPr>
            <p:spPr bwMode="auto">
              <a:xfrm>
                <a:off x="288"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29" name="Rectangle 1201"/>
              <p:cNvSpPr>
                <a:spLocks noChangeArrowheads="1"/>
              </p:cNvSpPr>
              <p:nvPr/>
            </p:nvSpPr>
            <p:spPr bwMode="auto">
              <a:xfrm>
                <a:off x="432"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0" name="Rectangle 1202"/>
              <p:cNvSpPr>
                <a:spLocks noChangeArrowheads="1"/>
              </p:cNvSpPr>
              <p:nvPr/>
            </p:nvSpPr>
            <p:spPr bwMode="auto">
              <a:xfrm>
                <a:off x="576"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1" name="Rectangle 1203"/>
              <p:cNvSpPr>
                <a:spLocks noChangeArrowheads="1"/>
              </p:cNvSpPr>
              <p:nvPr/>
            </p:nvSpPr>
            <p:spPr bwMode="auto">
              <a:xfrm>
                <a:off x="720"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2" name="Rectangle 1204"/>
              <p:cNvSpPr>
                <a:spLocks noChangeArrowheads="1"/>
              </p:cNvSpPr>
              <p:nvPr/>
            </p:nvSpPr>
            <p:spPr bwMode="auto">
              <a:xfrm>
                <a:off x="864"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3" name="Rectangle 1205"/>
              <p:cNvSpPr>
                <a:spLocks noChangeArrowheads="1"/>
              </p:cNvSpPr>
              <p:nvPr/>
            </p:nvSpPr>
            <p:spPr bwMode="auto">
              <a:xfrm>
                <a:off x="1008"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4" name="Rectangle 1206"/>
              <p:cNvSpPr>
                <a:spLocks noChangeArrowheads="1"/>
              </p:cNvSpPr>
              <p:nvPr/>
            </p:nvSpPr>
            <p:spPr bwMode="auto">
              <a:xfrm>
                <a:off x="1152"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5" name="Rectangle 1207"/>
              <p:cNvSpPr>
                <a:spLocks noChangeArrowheads="1"/>
              </p:cNvSpPr>
              <p:nvPr/>
            </p:nvSpPr>
            <p:spPr bwMode="auto">
              <a:xfrm>
                <a:off x="1296"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6" name="Rectangle 1208"/>
              <p:cNvSpPr>
                <a:spLocks noChangeArrowheads="1"/>
              </p:cNvSpPr>
              <p:nvPr/>
            </p:nvSpPr>
            <p:spPr bwMode="auto">
              <a:xfrm>
                <a:off x="1440"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7" name="Rectangle 1209"/>
              <p:cNvSpPr>
                <a:spLocks noChangeArrowheads="1"/>
              </p:cNvSpPr>
              <p:nvPr/>
            </p:nvSpPr>
            <p:spPr bwMode="auto">
              <a:xfrm>
                <a:off x="1584"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8" name="Rectangle 1210"/>
              <p:cNvSpPr>
                <a:spLocks noChangeArrowheads="1"/>
              </p:cNvSpPr>
              <p:nvPr/>
            </p:nvSpPr>
            <p:spPr bwMode="auto">
              <a:xfrm>
                <a:off x="1728"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39" name="Rectangle 1211"/>
              <p:cNvSpPr>
                <a:spLocks noChangeArrowheads="1"/>
              </p:cNvSpPr>
              <p:nvPr/>
            </p:nvSpPr>
            <p:spPr bwMode="auto">
              <a:xfrm>
                <a:off x="1872"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0" name="Rectangle 1212"/>
              <p:cNvSpPr>
                <a:spLocks noChangeArrowheads="1"/>
              </p:cNvSpPr>
              <p:nvPr/>
            </p:nvSpPr>
            <p:spPr bwMode="auto">
              <a:xfrm>
                <a:off x="144"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1" name="Rectangle 1213"/>
              <p:cNvSpPr>
                <a:spLocks noChangeArrowheads="1"/>
              </p:cNvSpPr>
              <p:nvPr/>
            </p:nvSpPr>
            <p:spPr bwMode="auto">
              <a:xfrm>
                <a:off x="288"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2" name="Rectangle 1214"/>
              <p:cNvSpPr>
                <a:spLocks noChangeArrowheads="1"/>
              </p:cNvSpPr>
              <p:nvPr/>
            </p:nvSpPr>
            <p:spPr bwMode="auto">
              <a:xfrm>
                <a:off x="432"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3" name="Rectangle 1215"/>
              <p:cNvSpPr>
                <a:spLocks noChangeArrowheads="1"/>
              </p:cNvSpPr>
              <p:nvPr/>
            </p:nvSpPr>
            <p:spPr bwMode="auto">
              <a:xfrm>
                <a:off x="576"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4" name="Rectangle 1216"/>
              <p:cNvSpPr>
                <a:spLocks noChangeArrowheads="1"/>
              </p:cNvSpPr>
              <p:nvPr/>
            </p:nvSpPr>
            <p:spPr bwMode="auto">
              <a:xfrm>
                <a:off x="720"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5" name="Rectangle 1217"/>
              <p:cNvSpPr>
                <a:spLocks noChangeArrowheads="1"/>
              </p:cNvSpPr>
              <p:nvPr/>
            </p:nvSpPr>
            <p:spPr bwMode="auto">
              <a:xfrm>
                <a:off x="864"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6" name="Rectangle 1218"/>
              <p:cNvSpPr>
                <a:spLocks noChangeArrowheads="1"/>
              </p:cNvSpPr>
              <p:nvPr/>
            </p:nvSpPr>
            <p:spPr bwMode="auto">
              <a:xfrm>
                <a:off x="1008"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7" name="Rectangle 1219"/>
              <p:cNvSpPr>
                <a:spLocks noChangeArrowheads="1"/>
              </p:cNvSpPr>
              <p:nvPr/>
            </p:nvSpPr>
            <p:spPr bwMode="auto">
              <a:xfrm>
                <a:off x="1152"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8" name="Rectangle 1220"/>
              <p:cNvSpPr>
                <a:spLocks noChangeArrowheads="1"/>
              </p:cNvSpPr>
              <p:nvPr/>
            </p:nvSpPr>
            <p:spPr bwMode="auto">
              <a:xfrm>
                <a:off x="1296"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49" name="Rectangle 1221"/>
              <p:cNvSpPr>
                <a:spLocks noChangeArrowheads="1"/>
              </p:cNvSpPr>
              <p:nvPr/>
            </p:nvSpPr>
            <p:spPr bwMode="auto">
              <a:xfrm>
                <a:off x="1440"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0" name="Rectangle 1222"/>
              <p:cNvSpPr>
                <a:spLocks noChangeArrowheads="1"/>
              </p:cNvSpPr>
              <p:nvPr/>
            </p:nvSpPr>
            <p:spPr bwMode="auto">
              <a:xfrm>
                <a:off x="1584"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1" name="Rectangle 1223"/>
              <p:cNvSpPr>
                <a:spLocks noChangeArrowheads="1"/>
              </p:cNvSpPr>
              <p:nvPr/>
            </p:nvSpPr>
            <p:spPr bwMode="auto">
              <a:xfrm>
                <a:off x="1728"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2" name="Rectangle 1224"/>
              <p:cNvSpPr>
                <a:spLocks noChangeArrowheads="1"/>
              </p:cNvSpPr>
              <p:nvPr/>
            </p:nvSpPr>
            <p:spPr bwMode="auto">
              <a:xfrm>
                <a:off x="1872"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3" name="Rectangle 1225"/>
              <p:cNvSpPr>
                <a:spLocks noChangeArrowheads="1"/>
              </p:cNvSpPr>
              <p:nvPr/>
            </p:nvSpPr>
            <p:spPr bwMode="auto">
              <a:xfrm>
                <a:off x="144"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4" name="Rectangle 1226"/>
              <p:cNvSpPr>
                <a:spLocks noChangeArrowheads="1"/>
              </p:cNvSpPr>
              <p:nvPr/>
            </p:nvSpPr>
            <p:spPr bwMode="auto">
              <a:xfrm>
                <a:off x="288"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5" name="Rectangle 1227"/>
              <p:cNvSpPr>
                <a:spLocks noChangeArrowheads="1"/>
              </p:cNvSpPr>
              <p:nvPr/>
            </p:nvSpPr>
            <p:spPr bwMode="auto">
              <a:xfrm>
                <a:off x="432"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6" name="Rectangle 1228"/>
              <p:cNvSpPr>
                <a:spLocks noChangeArrowheads="1"/>
              </p:cNvSpPr>
              <p:nvPr/>
            </p:nvSpPr>
            <p:spPr bwMode="auto">
              <a:xfrm>
                <a:off x="576"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7" name="Rectangle 1229"/>
              <p:cNvSpPr>
                <a:spLocks noChangeArrowheads="1"/>
              </p:cNvSpPr>
              <p:nvPr/>
            </p:nvSpPr>
            <p:spPr bwMode="auto">
              <a:xfrm>
                <a:off x="720"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8" name="Rectangle 1230"/>
              <p:cNvSpPr>
                <a:spLocks noChangeArrowheads="1"/>
              </p:cNvSpPr>
              <p:nvPr/>
            </p:nvSpPr>
            <p:spPr bwMode="auto">
              <a:xfrm>
                <a:off x="864"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59" name="Rectangle 1231"/>
              <p:cNvSpPr>
                <a:spLocks noChangeArrowheads="1"/>
              </p:cNvSpPr>
              <p:nvPr/>
            </p:nvSpPr>
            <p:spPr bwMode="auto">
              <a:xfrm>
                <a:off x="1008"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0" name="Rectangle 1232"/>
              <p:cNvSpPr>
                <a:spLocks noChangeArrowheads="1"/>
              </p:cNvSpPr>
              <p:nvPr/>
            </p:nvSpPr>
            <p:spPr bwMode="auto">
              <a:xfrm>
                <a:off x="1152"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1" name="Rectangle 1233"/>
              <p:cNvSpPr>
                <a:spLocks noChangeArrowheads="1"/>
              </p:cNvSpPr>
              <p:nvPr/>
            </p:nvSpPr>
            <p:spPr bwMode="auto">
              <a:xfrm>
                <a:off x="1296"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2" name="Rectangle 1234"/>
              <p:cNvSpPr>
                <a:spLocks noChangeArrowheads="1"/>
              </p:cNvSpPr>
              <p:nvPr/>
            </p:nvSpPr>
            <p:spPr bwMode="auto">
              <a:xfrm>
                <a:off x="1440"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3" name="Rectangle 1235"/>
              <p:cNvSpPr>
                <a:spLocks noChangeArrowheads="1"/>
              </p:cNvSpPr>
              <p:nvPr/>
            </p:nvSpPr>
            <p:spPr bwMode="auto">
              <a:xfrm>
                <a:off x="1584"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4" name="Rectangle 1236"/>
              <p:cNvSpPr>
                <a:spLocks noChangeArrowheads="1"/>
              </p:cNvSpPr>
              <p:nvPr/>
            </p:nvSpPr>
            <p:spPr bwMode="auto">
              <a:xfrm>
                <a:off x="1728"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5" name="Rectangle 1237"/>
              <p:cNvSpPr>
                <a:spLocks noChangeArrowheads="1"/>
              </p:cNvSpPr>
              <p:nvPr/>
            </p:nvSpPr>
            <p:spPr bwMode="auto">
              <a:xfrm>
                <a:off x="1872"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6" name="Rectangle 1238"/>
              <p:cNvSpPr>
                <a:spLocks noChangeArrowheads="1"/>
              </p:cNvSpPr>
              <p:nvPr/>
            </p:nvSpPr>
            <p:spPr bwMode="auto">
              <a:xfrm>
                <a:off x="144"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7" name="Rectangle 1239"/>
              <p:cNvSpPr>
                <a:spLocks noChangeArrowheads="1"/>
              </p:cNvSpPr>
              <p:nvPr/>
            </p:nvSpPr>
            <p:spPr bwMode="auto">
              <a:xfrm>
                <a:off x="288"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8" name="Rectangle 1240"/>
              <p:cNvSpPr>
                <a:spLocks noChangeArrowheads="1"/>
              </p:cNvSpPr>
              <p:nvPr/>
            </p:nvSpPr>
            <p:spPr bwMode="auto">
              <a:xfrm>
                <a:off x="432"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69" name="Rectangle 1241"/>
              <p:cNvSpPr>
                <a:spLocks noChangeArrowheads="1"/>
              </p:cNvSpPr>
              <p:nvPr/>
            </p:nvSpPr>
            <p:spPr bwMode="auto">
              <a:xfrm>
                <a:off x="576"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0" name="Rectangle 1242"/>
              <p:cNvSpPr>
                <a:spLocks noChangeArrowheads="1"/>
              </p:cNvSpPr>
              <p:nvPr/>
            </p:nvSpPr>
            <p:spPr bwMode="auto">
              <a:xfrm>
                <a:off x="720"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1" name="Rectangle 1243"/>
              <p:cNvSpPr>
                <a:spLocks noChangeArrowheads="1"/>
              </p:cNvSpPr>
              <p:nvPr/>
            </p:nvSpPr>
            <p:spPr bwMode="auto">
              <a:xfrm>
                <a:off x="864"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2" name="Rectangle 1244"/>
              <p:cNvSpPr>
                <a:spLocks noChangeArrowheads="1"/>
              </p:cNvSpPr>
              <p:nvPr/>
            </p:nvSpPr>
            <p:spPr bwMode="auto">
              <a:xfrm>
                <a:off x="1008"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3" name="Rectangle 1245"/>
              <p:cNvSpPr>
                <a:spLocks noChangeArrowheads="1"/>
              </p:cNvSpPr>
              <p:nvPr/>
            </p:nvSpPr>
            <p:spPr bwMode="auto">
              <a:xfrm>
                <a:off x="1152"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4" name="Rectangle 1246"/>
              <p:cNvSpPr>
                <a:spLocks noChangeArrowheads="1"/>
              </p:cNvSpPr>
              <p:nvPr/>
            </p:nvSpPr>
            <p:spPr bwMode="auto">
              <a:xfrm>
                <a:off x="1296"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5" name="Rectangle 1247"/>
              <p:cNvSpPr>
                <a:spLocks noChangeArrowheads="1"/>
              </p:cNvSpPr>
              <p:nvPr/>
            </p:nvSpPr>
            <p:spPr bwMode="auto">
              <a:xfrm>
                <a:off x="1440"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6" name="Rectangle 1248"/>
              <p:cNvSpPr>
                <a:spLocks noChangeArrowheads="1"/>
              </p:cNvSpPr>
              <p:nvPr/>
            </p:nvSpPr>
            <p:spPr bwMode="auto">
              <a:xfrm>
                <a:off x="1584"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7" name="Rectangle 1249"/>
              <p:cNvSpPr>
                <a:spLocks noChangeArrowheads="1"/>
              </p:cNvSpPr>
              <p:nvPr/>
            </p:nvSpPr>
            <p:spPr bwMode="auto">
              <a:xfrm>
                <a:off x="1728"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8" name="Rectangle 1250"/>
              <p:cNvSpPr>
                <a:spLocks noChangeArrowheads="1"/>
              </p:cNvSpPr>
              <p:nvPr/>
            </p:nvSpPr>
            <p:spPr bwMode="auto">
              <a:xfrm>
                <a:off x="1872"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79" name="Rectangle 1251"/>
              <p:cNvSpPr>
                <a:spLocks noChangeArrowheads="1"/>
              </p:cNvSpPr>
              <p:nvPr/>
            </p:nvSpPr>
            <p:spPr bwMode="auto">
              <a:xfrm>
                <a:off x="144"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0" name="Rectangle 1252"/>
              <p:cNvSpPr>
                <a:spLocks noChangeArrowheads="1"/>
              </p:cNvSpPr>
              <p:nvPr/>
            </p:nvSpPr>
            <p:spPr bwMode="auto">
              <a:xfrm>
                <a:off x="288"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1" name="Rectangle 1253"/>
              <p:cNvSpPr>
                <a:spLocks noChangeArrowheads="1"/>
              </p:cNvSpPr>
              <p:nvPr/>
            </p:nvSpPr>
            <p:spPr bwMode="auto">
              <a:xfrm>
                <a:off x="432"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2" name="Rectangle 1254"/>
              <p:cNvSpPr>
                <a:spLocks noChangeArrowheads="1"/>
              </p:cNvSpPr>
              <p:nvPr/>
            </p:nvSpPr>
            <p:spPr bwMode="auto">
              <a:xfrm>
                <a:off x="576"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3" name="Rectangle 1255"/>
              <p:cNvSpPr>
                <a:spLocks noChangeArrowheads="1"/>
              </p:cNvSpPr>
              <p:nvPr/>
            </p:nvSpPr>
            <p:spPr bwMode="auto">
              <a:xfrm>
                <a:off x="720"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4" name="Rectangle 1256"/>
              <p:cNvSpPr>
                <a:spLocks noChangeArrowheads="1"/>
              </p:cNvSpPr>
              <p:nvPr/>
            </p:nvSpPr>
            <p:spPr bwMode="auto">
              <a:xfrm>
                <a:off x="864"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5" name="Rectangle 1257"/>
              <p:cNvSpPr>
                <a:spLocks noChangeArrowheads="1"/>
              </p:cNvSpPr>
              <p:nvPr/>
            </p:nvSpPr>
            <p:spPr bwMode="auto">
              <a:xfrm>
                <a:off x="1008"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6" name="Rectangle 1258"/>
              <p:cNvSpPr>
                <a:spLocks noChangeArrowheads="1"/>
              </p:cNvSpPr>
              <p:nvPr/>
            </p:nvSpPr>
            <p:spPr bwMode="auto">
              <a:xfrm>
                <a:off x="1152"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7" name="Rectangle 1259"/>
              <p:cNvSpPr>
                <a:spLocks noChangeArrowheads="1"/>
              </p:cNvSpPr>
              <p:nvPr/>
            </p:nvSpPr>
            <p:spPr bwMode="auto">
              <a:xfrm>
                <a:off x="1296"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8" name="Rectangle 1260"/>
              <p:cNvSpPr>
                <a:spLocks noChangeArrowheads="1"/>
              </p:cNvSpPr>
              <p:nvPr/>
            </p:nvSpPr>
            <p:spPr bwMode="auto">
              <a:xfrm>
                <a:off x="1440"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89" name="Rectangle 1261"/>
              <p:cNvSpPr>
                <a:spLocks noChangeArrowheads="1"/>
              </p:cNvSpPr>
              <p:nvPr/>
            </p:nvSpPr>
            <p:spPr bwMode="auto">
              <a:xfrm>
                <a:off x="1584"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0" name="Rectangle 1262"/>
              <p:cNvSpPr>
                <a:spLocks noChangeArrowheads="1"/>
              </p:cNvSpPr>
              <p:nvPr/>
            </p:nvSpPr>
            <p:spPr bwMode="auto">
              <a:xfrm>
                <a:off x="1728"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1" name="Rectangle 1263"/>
              <p:cNvSpPr>
                <a:spLocks noChangeArrowheads="1"/>
              </p:cNvSpPr>
              <p:nvPr/>
            </p:nvSpPr>
            <p:spPr bwMode="auto">
              <a:xfrm>
                <a:off x="1872"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2" name="Rectangle 1264"/>
              <p:cNvSpPr>
                <a:spLocks noChangeArrowheads="1"/>
              </p:cNvSpPr>
              <p:nvPr/>
            </p:nvSpPr>
            <p:spPr bwMode="auto">
              <a:xfrm>
                <a:off x="144"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3" name="Rectangle 1265"/>
              <p:cNvSpPr>
                <a:spLocks noChangeArrowheads="1"/>
              </p:cNvSpPr>
              <p:nvPr/>
            </p:nvSpPr>
            <p:spPr bwMode="auto">
              <a:xfrm>
                <a:off x="288"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4" name="Rectangle 1266"/>
              <p:cNvSpPr>
                <a:spLocks noChangeArrowheads="1"/>
              </p:cNvSpPr>
              <p:nvPr/>
            </p:nvSpPr>
            <p:spPr bwMode="auto">
              <a:xfrm>
                <a:off x="432"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5" name="Rectangle 1267"/>
              <p:cNvSpPr>
                <a:spLocks noChangeArrowheads="1"/>
              </p:cNvSpPr>
              <p:nvPr/>
            </p:nvSpPr>
            <p:spPr bwMode="auto">
              <a:xfrm>
                <a:off x="576"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6" name="Rectangle 1268"/>
              <p:cNvSpPr>
                <a:spLocks noChangeArrowheads="1"/>
              </p:cNvSpPr>
              <p:nvPr/>
            </p:nvSpPr>
            <p:spPr bwMode="auto">
              <a:xfrm>
                <a:off x="720"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7" name="Rectangle 1269"/>
              <p:cNvSpPr>
                <a:spLocks noChangeArrowheads="1"/>
              </p:cNvSpPr>
              <p:nvPr/>
            </p:nvSpPr>
            <p:spPr bwMode="auto">
              <a:xfrm>
                <a:off x="864"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8" name="Rectangle 1270"/>
              <p:cNvSpPr>
                <a:spLocks noChangeArrowheads="1"/>
              </p:cNvSpPr>
              <p:nvPr/>
            </p:nvSpPr>
            <p:spPr bwMode="auto">
              <a:xfrm>
                <a:off x="1008"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99" name="Rectangle 1271"/>
              <p:cNvSpPr>
                <a:spLocks noChangeArrowheads="1"/>
              </p:cNvSpPr>
              <p:nvPr/>
            </p:nvSpPr>
            <p:spPr bwMode="auto">
              <a:xfrm>
                <a:off x="1152"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0" name="Rectangle 1272"/>
              <p:cNvSpPr>
                <a:spLocks noChangeArrowheads="1"/>
              </p:cNvSpPr>
              <p:nvPr/>
            </p:nvSpPr>
            <p:spPr bwMode="auto">
              <a:xfrm>
                <a:off x="1296"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1" name="Rectangle 1273"/>
              <p:cNvSpPr>
                <a:spLocks noChangeArrowheads="1"/>
              </p:cNvSpPr>
              <p:nvPr/>
            </p:nvSpPr>
            <p:spPr bwMode="auto">
              <a:xfrm>
                <a:off x="1440"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2" name="Rectangle 1274"/>
              <p:cNvSpPr>
                <a:spLocks noChangeArrowheads="1"/>
              </p:cNvSpPr>
              <p:nvPr/>
            </p:nvSpPr>
            <p:spPr bwMode="auto">
              <a:xfrm>
                <a:off x="1584"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3" name="Rectangle 1275"/>
              <p:cNvSpPr>
                <a:spLocks noChangeArrowheads="1"/>
              </p:cNvSpPr>
              <p:nvPr/>
            </p:nvSpPr>
            <p:spPr bwMode="auto">
              <a:xfrm>
                <a:off x="1728"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4" name="Rectangle 1276"/>
              <p:cNvSpPr>
                <a:spLocks noChangeArrowheads="1"/>
              </p:cNvSpPr>
              <p:nvPr/>
            </p:nvSpPr>
            <p:spPr bwMode="auto">
              <a:xfrm>
                <a:off x="1872"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5" name="Rectangle 1277"/>
              <p:cNvSpPr>
                <a:spLocks noChangeArrowheads="1"/>
              </p:cNvSpPr>
              <p:nvPr/>
            </p:nvSpPr>
            <p:spPr bwMode="auto">
              <a:xfrm>
                <a:off x="144"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6" name="Rectangle 1278"/>
              <p:cNvSpPr>
                <a:spLocks noChangeArrowheads="1"/>
              </p:cNvSpPr>
              <p:nvPr/>
            </p:nvSpPr>
            <p:spPr bwMode="auto">
              <a:xfrm>
                <a:off x="288"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7" name="Rectangle 1279"/>
              <p:cNvSpPr>
                <a:spLocks noChangeArrowheads="1"/>
              </p:cNvSpPr>
              <p:nvPr/>
            </p:nvSpPr>
            <p:spPr bwMode="auto">
              <a:xfrm>
                <a:off x="432"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8" name="Rectangle 1280"/>
              <p:cNvSpPr>
                <a:spLocks noChangeArrowheads="1"/>
              </p:cNvSpPr>
              <p:nvPr/>
            </p:nvSpPr>
            <p:spPr bwMode="auto">
              <a:xfrm>
                <a:off x="576"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09" name="Rectangle 1281"/>
              <p:cNvSpPr>
                <a:spLocks noChangeArrowheads="1"/>
              </p:cNvSpPr>
              <p:nvPr/>
            </p:nvSpPr>
            <p:spPr bwMode="auto">
              <a:xfrm>
                <a:off x="720"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0" name="Rectangle 1282"/>
              <p:cNvSpPr>
                <a:spLocks noChangeArrowheads="1"/>
              </p:cNvSpPr>
              <p:nvPr/>
            </p:nvSpPr>
            <p:spPr bwMode="auto">
              <a:xfrm>
                <a:off x="864"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1" name="Rectangle 1283"/>
              <p:cNvSpPr>
                <a:spLocks noChangeArrowheads="1"/>
              </p:cNvSpPr>
              <p:nvPr/>
            </p:nvSpPr>
            <p:spPr bwMode="auto">
              <a:xfrm>
                <a:off x="1008"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2" name="Rectangle 1284"/>
              <p:cNvSpPr>
                <a:spLocks noChangeArrowheads="1"/>
              </p:cNvSpPr>
              <p:nvPr/>
            </p:nvSpPr>
            <p:spPr bwMode="auto">
              <a:xfrm>
                <a:off x="1152"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3" name="Rectangle 1285"/>
              <p:cNvSpPr>
                <a:spLocks noChangeArrowheads="1"/>
              </p:cNvSpPr>
              <p:nvPr/>
            </p:nvSpPr>
            <p:spPr bwMode="auto">
              <a:xfrm>
                <a:off x="1296"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4" name="Rectangle 1286"/>
              <p:cNvSpPr>
                <a:spLocks noChangeArrowheads="1"/>
              </p:cNvSpPr>
              <p:nvPr/>
            </p:nvSpPr>
            <p:spPr bwMode="auto">
              <a:xfrm>
                <a:off x="1440"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5" name="Rectangle 1287"/>
              <p:cNvSpPr>
                <a:spLocks noChangeArrowheads="1"/>
              </p:cNvSpPr>
              <p:nvPr/>
            </p:nvSpPr>
            <p:spPr bwMode="auto">
              <a:xfrm>
                <a:off x="1584"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6" name="Rectangle 1288"/>
              <p:cNvSpPr>
                <a:spLocks noChangeArrowheads="1"/>
              </p:cNvSpPr>
              <p:nvPr/>
            </p:nvSpPr>
            <p:spPr bwMode="auto">
              <a:xfrm>
                <a:off x="1728"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7" name="Rectangle 1289"/>
              <p:cNvSpPr>
                <a:spLocks noChangeArrowheads="1"/>
              </p:cNvSpPr>
              <p:nvPr/>
            </p:nvSpPr>
            <p:spPr bwMode="auto">
              <a:xfrm>
                <a:off x="1872"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8" name="Rectangle 1290"/>
              <p:cNvSpPr>
                <a:spLocks noChangeArrowheads="1"/>
              </p:cNvSpPr>
              <p:nvPr/>
            </p:nvSpPr>
            <p:spPr bwMode="auto">
              <a:xfrm>
                <a:off x="144"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19" name="Rectangle 1291"/>
              <p:cNvSpPr>
                <a:spLocks noChangeArrowheads="1"/>
              </p:cNvSpPr>
              <p:nvPr/>
            </p:nvSpPr>
            <p:spPr bwMode="auto">
              <a:xfrm>
                <a:off x="288"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0" name="Rectangle 1292"/>
              <p:cNvSpPr>
                <a:spLocks noChangeArrowheads="1"/>
              </p:cNvSpPr>
              <p:nvPr/>
            </p:nvSpPr>
            <p:spPr bwMode="auto">
              <a:xfrm>
                <a:off x="432"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1" name="Rectangle 1293"/>
              <p:cNvSpPr>
                <a:spLocks noChangeArrowheads="1"/>
              </p:cNvSpPr>
              <p:nvPr/>
            </p:nvSpPr>
            <p:spPr bwMode="auto">
              <a:xfrm>
                <a:off x="576"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2" name="Rectangle 1294"/>
              <p:cNvSpPr>
                <a:spLocks noChangeArrowheads="1"/>
              </p:cNvSpPr>
              <p:nvPr/>
            </p:nvSpPr>
            <p:spPr bwMode="auto">
              <a:xfrm>
                <a:off x="720"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3" name="Rectangle 1295"/>
              <p:cNvSpPr>
                <a:spLocks noChangeArrowheads="1"/>
              </p:cNvSpPr>
              <p:nvPr/>
            </p:nvSpPr>
            <p:spPr bwMode="auto">
              <a:xfrm>
                <a:off x="864"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4" name="Rectangle 1296"/>
              <p:cNvSpPr>
                <a:spLocks noChangeArrowheads="1"/>
              </p:cNvSpPr>
              <p:nvPr/>
            </p:nvSpPr>
            <p:spPr bwMode="auto">
              <a:xfrm>
                <a:off x="1008"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5" name="Rectangle 1297"/>
              <p:cNvSpPr>
                <a:spLocks noChangeArrowheads="1"/>
              </p:cNvSpPr>
              <p:nvPr/>
            </p:nvSpPr>
            <p:spPr bwMode="auto">
              <a:xfrm>
                <a:off x="1152"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6" name="Rectangle 1298"/>
              <p:cNvSpPr>
                <a:spLocks noChangeArrowheads="1"/>
              </p:cNvSpPr>
              <p:nvPr/>
            </p:nvSpPr>
            <p:spPr bwMode="auto">
              <a:xfrm>
                <a:off x="1296"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7" name="Rectangle 1299"/>
              <p:cNvSpPr>
                <a:spLocks noChangeArrowheads="1"/>
              </p:cNvSpPr>
              <p:nvPr/>
            </p:nvSpPr>
            <p:spPr bwMode="auto">
              <a:xfrm>
                <a:off x="1440"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8" name="Rectangle 1300"/>
              <p:cNvSpPr>
                <a:spLocks noChangeArrowheads="1"/>
              </p:cNvSpPr>
              <p:nvPr/>
            </p:nvSpPr>
            <p:spPr bwMode="auto">
              <a:xfrm>
                <a:off x="1584"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29" name="Rectangle 1301"/>
              <p:cNvSpPr>
                <a:spLocks noChangeArrowheads="1"/>
              </p:cNvSpPr>
              <p:nvPr/>
            </p:nvSpPr>
            <p:spPr bwMode="auto">
              <a:xfrm>
                <a:off x="1728"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0" name="Rectangle 1302"/>
              <p:cNvSpPr>
                <a:spLocks noChangeArrowheads="1"/>
              </p:cNvSpPr>
              <p:nvPr/>
            </p:nvSpPr>
            <p:spPr bwMode="auto">
              <a:xfrm>
                <a:off x="1872"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1" name="Rectangle 1303"/>
              <p:cNvSpPr>
                <a:spLocks noChangeArrowheads="1"/>
              </p:cNvSpPr>
              <p:nvPr/>
            </p:nvSpPr>
            <p:spPr bwMode="auto">
              <a:xfrm>
                <a:off x="144"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2" name="Rectangle 1304"/>
              <p:cNvSpPr>
                <a:spLocks noChangeArrowheads="1"/>
              </p:cNvSpPr>
              <p:nvPr/>
            </p:nvSpPr>
            <p:spPr bwMode="auto">
              <a:xfrm>
                <a:off x="288"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3" name="Rectangle 1305"/>
              <p:cNvSpPr>
                <a:spLocks noChangeArrowheads="1"/>
              </p:cNvSpPr>
              <p:nvPr/>
            </p:nvSpPr>
            <p:spPr bwMode="auto">
              <a:xfrm>
                <a:off x="432"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4" name="Rectangle 1306"/>
              <p:cNvSpPr>
                <a:spLocks noChangeArrowheads="1"/>
              </p:cNvSpPr>
              <p:nvPr/>
            </p:nvSpPr>
            <p:spPr bwMode="auto">
              <a:xfrm>
                <a:off x="576"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5" name="Rectangle 1307"/>
              <p:cNvSpPr>
                <a:spLocks noChangeArrowheads="1"/>
              </p:cNvSpPr>
              <p:nvPr/>
            </p:nvSpPr>
            <p:spPr bwMode="auto">
              <a:xfrm>
                <a:off x="720"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6" name="Rectangle 1308"/>
              <p:cNvSpPr>
                <a:spLocks noChangeArrowheads="1"/>
              </p:cNvSpPr>
              <p:nvPr/>
            </p:nvSpPr>
            <p:spPr bwMode="auto">
              <a:xfrm>
                <a:off x="864"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7" name="Rectangle 1309"/>
              <p:cNvSpPr>
                <a:spLocks noChangeArrowheads="1"/>
              </p:cNvSpPr>
              <p:nvPr/>
            </p:nvSpPr>
            <p:spPr bwMode="auto">
              <a:xfrm>
                <a:off x="1008"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8" name="Rectangle 1310"/>
              <p:cNvSpPr>
                <a:spLocks noChangeArrowheads="1"/>
              </p:cNvSpPr>
              <p:nvPr/>
            </p:nvSpPr>
            <p:spPr bwMode="auto">
              <a:xfrm>
                <a:off x="1152"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39" name="Rectangle 1311"/>
              <p:cNvSpPr>
                <a:spLocks noChangeArrowheads="1"/>
              </p:cNvSpPr>
              <p:nvPr/>
            </p:nvSpPr>
            <p:spPr bwMode="auto">
              <a:xfrm>
                <a:off x="1296"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0" name="Rectangle 1312"/>
              <p:cNvSpPr>
                <a:spLocks noChangeArrowheads="1"/>
              </p:cNvSpPr>
              <p:nvPr/>
            </p:nvSpPr>
            <p:spPr bwMode="auto">
              <a:xfrm>
                <a:off x="1440"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1" name="Rectangle 1313"/>
              <p:cNvSpPr>
                <a:spLocks noChangeArrowheads="1"/>
              </p:cNvSpPr>
              <p:nvPr/>
            </p:nvSpPr>
            <p:spPr bwMode="auto">
              <a:xfrm>
                <a:off x="1584"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2" name="Rectangle 1314"/>
              <p:cNvSpPr>
                <a:spLocks noChangeArrowheads="1"/>
              </p:cNvSpPr>
              <p:nvPr/>
            </p:nvSpPr>
            <p:spPr bwMode="auto">
              <a:xfrm>
                <a:off x="1728"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3" name="Rectangle 1315"/>
              <p:cNvSpPr>
                <a:spLocks noChangeArrowheads="1"/>
              </p:cNvSpPr>
              <p:nvPr/>
            </p:nvSpPr>
            <p:spPr bwMode="auto">
              <a:xfrm>
                <a:off x="1872"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4" name="Rectangle 1316"/>
              <p:cNvSpPr>
                <a:spLocks noChangeArrowheads="1"/>
              </p:cNvSpPr>
              <p:nvPr/>
            </p:nvSpPr>
            <p:spPr bwMode="auto">
              <a:xfrm>
                <a:off x="144"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5" name="Rectangle 1317"/>
              <p:cNvSpPr>
                <a:spLocks noChangeArrowheads="1"/>
              </p:cNvSpPr>
              <p:nvPr/>
            </p:nvSpPr>
            <p:spPr bwMode="auto">
              <a:xfrm>
                <a:off x="288"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6" name="Rectangle 1318"/>
              <p:cNvSpPr>
                <a:spLocks noChangeArrowheads="1"/>
              </p:cNvSpPr>
              <p:nvPr/>
            </p:nvSpPr>
            <p:spPr bwMode="auto">
              <a:xfrm>
                <a:off x="432"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7" name="Rectangle 1319"/>
              <p:cNvSpPr>
                <a:spLocks noChangeArrowheads="1"/>
              </p:cNvSpPr>
              <p:nvPr/>
            </p:nvSpPr>
            <p:spPr bwMode="auto">
              <a:xfrm>
                <a:off x="576"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8" name="Rectangle 1320"/>
              <p:cNvSpPr>
                <a:spLocks noChangeArrowheads="1"/>
              </p:cNvSpPr>
              <p:nvPr/>
            </p:nvSpPr>
            <p:spPr bwMode="auto">
              <a:xfrm>
                <a:off x="720"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49" name="Rectangle 1321"/>
              <p:cNvSpPr>
                <a:spLocks noChangeArrowheads="1"/>
              </p:cNvSpPr>
              <p:nvPr/>
            </p:nvSpPr>
            <p:spPr bwMode="auto">
              <a:xfrm>
                <a:off x="864"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0" name="Rectangle 1322"/>
              <p:cNvSpPr>
                <a:spLocks noChangeArrowheads="1"/>
              </p:cNvSpPr>
              <p:nvPr/>
            </p:nvSpPr>
            <p:spPr bwMode="auto">
              <a:xfrm>
                <a:off x="1008"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1" name="Rectangle 1323"/>
              <p:cNvSpPr>
                <a:spLocks noChangeArrowheads="1"/>
              </p:cNvSpPr>
              <p:nvPr/>
            </p:nvSpPr>
            <p:spPr bwMode="auto">
              <a:xfrm>
                <a:off x="1152"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2" name="Rectangle 1324"/>
              <p:cNvSpPr>
                <a:spLocks noChangeArrowheads="1"/>
              </p:cNvSpPr>
              <p:nvPr/>
            </p:nvSpPr>
            <p:spPr bwMode="auto">
              <a:xfrm>
                <a:off x="1296"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3" name="Rectangle 1325"/>
              <p:cNvSpPr>
                <a:spLocks noChangeArrowheads="1"/>
              </p:cNvSpPr>
              <p:nvPr/>
            </p:nvSpPr>
            <p:spPr bwMode="auto">
              <a:xfrm>
                <a:off x="1440"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4" name="Rectangle 1326"/>
              <p:cNvSpPr>
                <a:spLocks noChangeArrowheads="1"/>
              </p:cNvSpPr>
              <p:nvPr/>
            </p:nvSpPr>
            <p:spPr bwMode="auto">
              <a:xfrm>
                <a:off x="1584"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5" name="Rectangle 1327"/>
              <p:cNvSpPr>
                <a:spLocks noChangeArrowheads="1"/>
              </p:cNvSpPr>
              <p:nvPr/>
            </p:nvSpPr>
            <p:spPr bwMode="auto">
              <a:xfrm>
                <a:off x="1728"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6" name="Rectangle 1328"/>
              <p:cNvSpPr>
                <a:spLocks noChangeArrowheads="1"/>
              </p:cNvSpPr>
              <p:nvPr/>
            </p:nvSpPr>
            <p:spPr bwMode="auto">
              <a:xfrm>
                <a:off x="1872"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7" name="Rectangle 1329"/>
              <p:cNvSpPr>
                <a:spLocks noChangeArrowheads="1"/>
              </p:cNvSpPr>
              <p:nvPr/>
            </p:nvSpPr>
            <p:spPr bwMode="auto">
              <a:xfrm>
                <a:off x="144"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8" name="Rectangle 1330"/>
              <p:cNvSpPr>
                <a:spLocks noChangeArrowheads="1"/>
              </p:cNvSpPr>
              <p:nvPr/>
            </p:nvSpPr>
            <p:spPr bwMode="auto">
              <a:xfrm>
                <a:off x="288"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59" name="Rectangle 1331"/>
              <p:cNvSpPr>
                <a:spLocks noChangeArrowheads="1"/>
              </p:cNvSpPr>
              <p:nvPr/>
            </p:nvSpPr>
            <p:spPr bwMode="auto">
              <a:xfrm>
                <a:off x="432"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0" name="Rectangle 1332"/>
              <p:cNvSpPr>
                <a:spLocks noChangeArrowheads="1"/>
              </p:cNvSpPr>
              <p:nvPr/>
            </p:nvSpPr>
            <p:spPr bwMode="auto">
              <a:xfrm>
                <a:off x="576"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1" name="Rectangle 1333"/>
              <p:cNvSpPr>
                <a:spLocks noChangeArrowheads="1"/>
              </p:cNvSpPr>
              <p:nvPr/>
            </p:nvSpPr>
            <p:spPr bwMode="auto">
              <a:xfrm>
                <a:off x="720"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2" name="Rectangle 1334"/>
              <p:cNvSpPr>
                <a:spLocks noChangeArrowheads="1"/>
              </p:cNvSpPr>
              <p:nvPr/>
            </p:nvSpPr>
            <p:spPr bwMode="auto">
              <a:xfrm>
                <a:off x="864"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3" name="Rectangle 1335"/>
              <p:cNvSpPr>
                <a:spLocks noChangeArrowheads="1"/>
              </p:cNvSpPr>
              <p:nvPr/>
            </p:nvSpPr>
            <p:spPr bwMode="auto">
              <a:xfrm>
                <a:off x="1008"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4" name="Rectangle 1336"/>
              <p:cNvSpPr>
                <a:spLocks noChangeArrowheads="1"/>
              </p:cNvSpPr>
              <p:nvPr/>
            </p:nvSpPr>
            <p:spPr bwMode="auto">
              <a:xfrm>
                <a:off x="1152"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5" name="Rectangle 1337"/>
              <p:cNvSpPr>
                <a:spLocks noChangeArrowheads="1"/>
              </p:cNvSpPr>
              <p:nvPr/>
            </p:nvSpPr>
            <p:spPr bwMode="auto">
              <a:xfrm>
                <a:off x="1296"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6" name="Rectangle 1338"/>
              <p:cNvSpPr>
                <a:spLocks noChangeArrowheads="1"/>
              </p:cNvSpPr>
              <p:nvPr/>
            </p:nvSpPr>
            <p:spPr bwMode="auto">
              <a:xfrm>
                <a:off x="1440"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7" name="Rectangle 1339"/>
              <p:cNvSpPr>
                <a:spLocks noChangeArrowheads="1"/>
              </p:cNvSpPr>
              <p:nvPr/>
            </p:nvSpPr>
            <p:spPr bwMode="auto">
              <a:xfrm>
                <a:off x="1584"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8" name="Rectangle 1340"/>
              <p:cNvSpPr>
                <a:spLocks noChangeArrowheads="1"/>
              </p:cNvSpPr>
              <p:nvPr/>
            </p:nvSpPr>
            <p:spPr bwMode="auto">
              <a:xfrm>
                <a:off x="1728"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69" name="Rectangle 1341"/>
              <p:cNvSpPr>
                <a:spLocks noChangeArrowheads="1"/>
              </p:cNvSpPr>
              <p:nvPr/>
            </p:nvSpPr>
            <p:spPr bwMode="auto">
              <a:xfrm>
                <a:off x="1872"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0" name="Rectangle 1342"/>
              <p:cNvSpPr>
                <a:spLocks noChangeArrowheads="1"/>
              </p:cNvSpPr>
              <p:nvPr/>
            </p:nvSpPr>
            <p:spPr bwMode="auto">
              <a:xfrm>
                <a:off x="144"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1" name="Rectangle 1343"/>
              <p:cNvSpPr>
                <a:spLocks noChangeArrowheads="1"/>
              </p:cNvSpPr>
              <p:nvPr/>
            </p:nvSpPr>
            <p:spPr bwMode="auto">
              <a:xfrm>
                <a:off x="288"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2" name="Rectangle 1344"/>
              <p:cNvSpPr>
                <a:spLocks noChangeArrowheads="1"/>
              </p:cNvSpPr>
              <p:nvPr/>
            </p:nvSpPr>
            <p:spPr bwMode="auto">
              <a:xfrm>
                <a:off x="432"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3" name="Rectangle 1345"/>
              <p:cNvSpPr>
                <a:spLocks noChangeArrowheads="1"/>
              </p:cNvSpPr>
              <p:nvPr/>
            </p:nvSpPr>
            <p:spPr bwMode="auto">
              <a:xfrm>
                <a:off x="576"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4" name="Rectangle 1346"/>
              <p:cNvSpPr>
                <a:spLocks noChangeArrowheads="1"/>
              </p:cNvSpPr>
              <p:nvPr/>
            </p:nvSpPr>
            <p:spPr bwMode="auto">
              <a:xfrm>
                <a:off x="720"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5" name="Rectangle 1347"/>
              <p:cNvSpPr>
                <a:spLocks noChangeArrowheads="1"/>
              </p:cNvSpPr>
              <p:nvPr/>
            </p:nvSpPr>
            <p:spPr bwMode="auto">
              <a:xfrm>
                <a:off x="864"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6" name="Rectangle 1348"/>
              <p:cNvSpPr>
                <a:spLocks noChangeArrowheads="1"/>
              </p:cNvSpPr>
              <p:nvPr/>
            </p:nvSpPr>
            <p:spPr bwMode="auto">
              <a:xfrm>
                <a:off x="1008"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7" name="Rectangle 1349"/>
              <p:cNvSpPr>
                <a:spLocks noChangeArrowheads="1"/>
              </p:cNvSpPr>
              <p:nvPr/>
            </p:nvSpPr>
            <p:spPr bwMode="auto">
              <a:xfrm>
                <a:off x="1152"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8" name="Rectangle 1350"/>
              <p:cNvSpPr>
                <a:spLocks noChangeArrowheads="1"/>
              </p:cNvSpPr>
              <p:nvPr/>
            </p:nvSpPr>
            <p:spPr bwMode="auto">
              <a:xfrm>
                <a:off x="1296"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79" name="Rectangle 1351"/>
              <p:cNvSpPr>
                <a:spLocks noChangeArrowheads="1"/>
              </p:cNvSpPr>
              <p:nvPr/>
            </p:nvSpPr>
            <p:spPr bwMode="auto">
              <a:xfrm>
                <a:off x="1440"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80" name="Rectangle 1352"/>
              <p:cNvSpPr>
                <a:spLocks noChangeArrowheads="1"/>
              </p:cNvSpPr>
              <p:nvPr/>
            </p:nvSpPr>
            <p:spPr bwMode="auto">
              <a:xfrm>
                <a:off x="1584"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81" name="Rectangle 1353"/>
              <p:cNvSpPr>
                <a:spLocks noChangeArrowheads="1"/>
              </p:cNvSpPr>
              <p:nvPr/>
            </p:nvSpPr>
            <p:spPr bwMode="auto">
              <a:xfrm>
                <a:off x="1728"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382" name="Rectangle 1354"/>
              <p:cNvSpPr>
                <a:spLocks noChangeArrowheads="1"/>
              </p:cNvSpPr>
              <p:nvPr/>
            </p:nvSpPr>
            <p:spPr bwMode="auto">
              <a:xfrm>
                <a:off x="1872"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9226" name="Rectangle 1355"/>
            <p:cNvSpPr>
              <a:spLocks noChangeArrowheads="1"/>
            </p:cNvSpPr>
            <p:nvPr/>
          </p:nvSpPr>
          <p:spPr bwMode="auto">
            <a:xfrm>
              <a:off x="192" y="2016"/>
              <a:ext cx="1872" cy="1728"/>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9163" name="Text Box 1174"/>
          <p:cNvSpPr txBox="1">
            <a:spLocks noChangeArrowheads="1"/>
          </p:cNvSpPr>
          <p:nvPr/>
        </p:nvSpPr>
        <p:spPr bwMode="auto">
          <a:xfrm>
            <a:off x="5200650" y="3214688"/>
            <a:ext cx="344488" cy="584200"/>
          </a:xfrm>
          <a:prstGeom prst="rect">
            <a:avLst/>
          </a:prstGeom>
          <a:solidFill>
            <a:schemeClr val="bg1"/>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3200" b="1" dirty="0">
                <a:solidFill>
                  <a:srgbClr val="3333FF"/>
                </a:solidFill>
                <a:latin typeface="Times New Roman" pitchFamily="18" charset="0"/>
              </a:rPr>
              <a:t>I</a:t>
            </a:r>
          </a:p>
        </p:txBody>
      </p:sp>
      <p:sp>
        <p:nvSpPr>
          <p:cNvPr id="49164" name="Text Box 3"/>
          <p:cNvSpPr txBox="1">
            <a:spLocks noChangeArrowheads="1"/>
          </p:cNvSpPr>
          <p:nvPr/>
        </p:nvSpPr>
        <p:spPr bwMode="auto">
          <a:xfrm>
            <a:off x="4946650" y="5186085"/>
            <a:ext cx="387350" cy="365125"/>
          </a:xfrm>
          <a:prstGeom prst="rect">
            <a:avLst/>
          </a:prstGeom>
          <a:solidFill>
            <a:schemeClr val="bg1"/>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429" tIns="0" rIns="91429" bIns="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i="1" dirty="0">
                <a:solidFill>
                  <a:srgbClr val="0000FF"/>
                </a:solidFill>
                <a:latin typeface="Times New Roman" pitchFamily="18" charset="0"/>
              </a:rPr>
              <a:t>C</a:t>
            </a:r>
          </a:p>
        </p:txBody>
      </p:sp>
      <p:sp>
        <p:nvSpPr>
          <p:cNvPr id="49165" name="Line 1180"/>
          <p:cNvSpPr>
            <a:spLocks noChangeShapeType="1"/>
          </p:cNvSpPr>
          <p:nvPr/>
        </p:nvSpPr>
        <p:spPr bwMode="auto">
          <a:xfrm>
            <a:off x="3657600" y="2133600"/>
            <a:ext cx="0" cy="36576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9166" name="Line 1181"/>
          <p:cNvSpPr>
            <a:spLocks noChangeShapeType="1"/>
          </p:cNvSpPr>
          <p:nvPr/>
        </p:nvSpPr>
        <p:spPr bwMode="auto">
          <a:xfrm>
            <a:off x="3886200" y="1905000"/>
            <a:ext cx="43434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9167" name="Text Box 1182"/>
          <p:cNvSpPr txBox="1">
            <a:spLocks noChangeArrowheads="1"/>
          </p:cNvSpPr>
          <p:nvPr/>
        </p:nvSpPr>
        <p:spPr bwMode="auto">
          <a:xfrm>
            <a:off x="5296325" y="1295400"/>
            <a:ext cx="1523152" cy="5232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800" i="1" dirty="0">
                <a:latin typeface="Times New Roman" pitchFamily="18" charset="0"/>
              </a:rPr>
              <a:t>C </a:t>
            </a:r>
            <a:r>
              <a:rPr lang="en-US" altLang="en-US" sz="2800" dirty="0">
                <a:latin typeface="Times New Roman" pitchFamily="18" charset="0"/>
              </a:rPr>
              <a:t>+ </a:t>
            </a:r>
            <a:r>
              <a:rPr lang="en-US" altLang="en-US" sz="2800" i="1" dirty="0" smtClean="0">
                <a:latin typeface="Times New Roman" pitchFamily="18" charset="0"/>
              </a:rPr>
              <a:t>N </a:t>
            </a:r>
            <a:r>
              <a:rPr lang="en-US" altLang="en-US" sz="2800" dirty="0">
                <a:latin typeface="Times New Roman" pitchFamily="18" charset="0"/>
              </a:rPr>
              <a:t>- 1</a:t>
            </a:r>
          </a:p>
        </p:txBody>
      </p:sp>
      <p:sp>
        <p:nvSpPr>
          <p:cNvPr id="49168" name="Text Box 1183"/>
          <p:cNvSpPr txBox="1">
            <a:spLocks noChangeArrowheads="1"/>
          </p:cNvSpPr>
          <p:nvPr/>
        </p:nvSpPr>
        <p:spPr bwMode="auto">
          <a:xfrm rot="-5400000">
            <a:off x="2515524" y="3707146"/>
            <a:ext cx="1584066" cy="5232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800" i="1" dirty="0">
                <a:latin typeface="Times New Roman" pitchFamily="18" charset="0"/>
              </a:rPr>
              <a:t>R </a:t>
            </a:r>
            <a:r>
              <a:rPr lang="en-US" altLang="en-US" sz="2800" dirty="0">
                <a:latin typeface="Times New Roman" pitchFamily="18" charset="0"/>
              </a:rPr>
              <a:t>+ </a:t>
            </a:r>
            <a:r>
              <a:rPr lang="en-US" altLang="en-US" sz="2800" i="1" dirty="0" smtClean="0">
                <a:latin typeface="Times New Roman" pitchFamily="18" charset="0"/>
              </a:rPr>
              <a:t>M </a:t>
            </a:r>
            <a:r>
              <a:rPr lang="en-US" altLang="en-US" sz="2800" dirty="0">
                <a:latin typeface="Times New Roman" pitchFamily="18" charset="0"/>
              </a:rPr>
              <a:t>- 1</a:t>
            </a:r>
          </a:p>
        </p:txBody>
      </p:sp>
      <p:sp>
        <p:nvSpPr>
          <p:cNvPr id="49169" name="Text Box 1186"/>
          <p:cNvSpPr txBox="1">
            <a:spLocks noChangeArrowheads="1"/>
          </p:cNvSpPr>
          <p:nvPr/>
        </p:nvSpPr>
        <p:spPr bwMode="auto">
          <a:xfrm>
            <a:off x="7602875" y="3937000"/>
            <a:ext cx="389850" cy="369332"/>
          </a:xfrm>
          <a:prstGeom prst="rect">
            <a:avLst/>
          </a:prstGeom>
          <a:solidFill>
            <a:schemeClr val="bg1"/>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tIns="0" bIns="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i="1" dirty="0" smtClean="0">
                <a:solidFill>
                  <a:srgbClr val="FF0000"/>
                </a:solidFill>
                <a:latin typeface="Times New Roman" pitchFamily="18" charset="0"/>
              </a:rPr>
              <a:t>N</a:t>
            </a:r>
            <a:endParaRPr lang="en-US" altLang="en-US" sz="2400" i="1" dirty="0">
              <a:solidFill>
                <a:srgbClr val="FF0000"/>
              </a:solidFill>
              <a:latin typeface="Times New Roman" pitchFamily="18" charset="0"/>
            </a:endParaRPr>
          </a:p>
        </p:txBody>
      </p:sp>
      <p:sp>
        <p:nvSpPr>
          <p:cNvPr id="49170" name="Text Box 1189"/>
          <p:cNvSpPr txBox="1">
            <a:spLocks noChangeArrowheads="1"/>
          </p:cNvSpPr>
          <p:nvPr/>
        </p:nvSpPr>
        <p:spPr bwMode="auto">
          <a:xfrm>
            <a:off x="5818908" y="5218544"/>
            <a:ext cx="441146" cy="369332"/>
          </a:xfrm>
          <a:prstGeom prst="rect">
            <a:avLst/>
          </a:prstGeom>
          <a:solidFill>
            <a:schemeClr val="bg1"/>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tIns="0" bIns="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i="1" dirty="0" smtClean="0">
                <a:solidFill>
                  <a:srgbClr val="FF0000"/>
                </a:solidFill>
                <a:latin typeface="Times New Roman" pitchFamily="18" charset="0"/>
              </a:rPr>
              <a:t>M</a:t>
            </a:r>
            <a:endParaRPr lang="en-US" altLang="en-US" sz="2400" i="1" dirty="0">
              <a:solidFill>
                <a:srgbClr val="FF0000"/>
              </a:solidFill>
              <a:latin typeface="Times New Roman" pitchFamily="18" charset="0"/>
            </a:endParaRPr>
          </a:p>
        </p:txBody>
      </p:sp>
      <p:sp>
        <p:nvSpPr>
          <p:cNvPr id="43027" name="Text Box 1191"/>
          <p:cNvSpPr txBox="1">
            <a:spLocks noChangeArrowheads="1"/>
          </p:cNvSpPr>
          <p:nvPr/>
        </p:nvSpPr>
        <p:spPr bwMode="auto">
          <a:xfrm>
            <a:off x="457200" y="3276600"/>
            <a:ext cx="2286000" cy="2530475"/>
          </a:xfrm>
          <a:prstGeom prst="rect">
            <a:avLst/>
          </a:prstGeom>
          <a:solidFill>
            <a:srgbClr val="FFFFCC"/>
          </a:solidFill>
          <a:ln>
            <a:noFill/>
          </a:ln>
          <a:effectLst>
            <a:outerShdw blurRad="63500" dist="76200" dir="2700000" algn="tl" rotWithShape="0">
              <a:prstClr val="black">
                <a:alpha val="50000"/>
              </a:prst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50000"/>
              </a:spcBef>
              <a:defRPr/>
            </a:pPr>
            <a:r>
              <a:rPr lang="en-US" dirty="0" smtClean="0"/>
              <a:t>To use the image shift-multiply-accumulate algorithm, create an accumulator image, A, that is R+M-1 rows by C+N-1 columns</a:t>
            </a:r>
          </a:p>
        </p:txBody>
      </p:sp>
      <p:sp>
        <p:nvSpPr>
          <p:cNvPr id="49172" name="Rectangle 1192"/>
          <p:cNvSpPr>
            <a:spLocks noGrp="1" noChangeArrowheads="1"/>
          </p:cNvSpPr>
          <p:nvPr>
            <p:ph type="title"/>
          </p:nvPr>
        </p:nvSpPr>
        <p:spPr>
          <a:xfrm>
            <a:off x="457200" y="1066800"/>
            <a:ext cx="2057400" cy="1800225"/>
          </a:xfrm>
          <a:noFill/>
        </p:spPr>
        <p:txBody>
          <a:bodyPr lIns="92075" tIns="46038" rIns="92075" bIns="46038">
            <a:spAutoFit/>
          </a:bodyPr>
          <a:lstStyle/>
          <a:p>
            <a:r>
              <a:rPr lang="en-US" altLang="en-US" sz="2800" smtClean="0"/>
              <a:t>Convolution by Copying and Shifting the Image</a:t>
            </a:r>
          </a:p>
        </p:txBody>
      </p:sp>
      <p:sp>
        <p:nvSpPr>
          <p:cNvPr id="49173" name="Text Box 1194"/>
          <p:cNvSpPr txBox="1">
            <a:spLocks noChangeArrowheads="1"/>
          </p:cNvSpPr>
          <p:nvPr/>
        </p:nvSpPr>
        <p:spPr bwMode="auto">
          <a:xfrm>
            <a:off x="7415213" y="2286000"/>
            <a:ext cx="665162" cy="492125"/>
          </a:xfrm>
          <a:prstGeom prst="rect">
            <a:avLst/>
          </a:prstGeom>
          <a:solidFill>
            <a:schemeClr val="bg1"/>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182880" tIns="0" rIns="182880" bIns="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3200" b="1" dirty="0">
                <a:latin typeface="Times New Roman" pitchFamily="18" charset="0"/>
              </a:rPr>
              <a:t>A</a:t>
            </a:r>
          </a:p>
        </p:txBody>
      </p:sp>
      <p:grpSp>
        <p:nvGrpSpPr>
          <p:cNvPr id="49174" name="Group 1356"/>
          <p:cNvGrpSpPr>
            <a:grpSpLocks/>
          </p:cNvGrpSpPr>
          <p:nvPr/>
        </p:nvGrpSpPr>
        <p:grpSpPr bwMode="auto">
          <a:xfrm>
            <a:off x="6629400" y="4648200"/>
            <a:ext cx="1600200" cy="1143000"/>
            <a:chOff x="1152" y="3216"/>
            <a:chExt cx="1008" cy="720"/>
          </a:xfrm>
        </p:grpSpPr>
        <p:sp>
          <p:nvSpPr>
            <p:cNvPr id="49186" name="Rectangle 1357"/>
            <p:cNvSpPr>
              <a:spLocks noChangeArrowheads="1"/>
            </p:cNvSpPr>
            <p:nvPr/>
          </p:nvSpPr>
          <p:spPr bwMode="auto">
            <a:xfrm>
              <a:off x="1152" y="3216"/>
              <a:ext cx="1008" cy="720"/>
            </a:xfrm>
            <a:prstGeom prst="rect">
              <a:avLst/>
            </a:prstGeom>
            <a:solidFill>
              <a:srgbClr val="FFC8C8"/>
            </a:solidFill>
            <a:ln>
              <a:noFill/>
            </a:ln>
            <a:effectLst/>
            <a:extLs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nvGrpSpPr>
            <p:cNvPr id="49187" name="Group 1358"/>
            <p:cNvGrpSpPr>
              <a:grpSpLocks/>
            </p:cNvGrpSpPr>
            <p:nvPr/>
          </p:nvGrpSpPr>
          <p:grpSpPr bwMode="auto">
            <a:xfrm>
              <a:off x="1152" y="3216"/>
              <a:ext cx="1008" cy="720"/>
              <a:chOff x="432" y="2976"/>
              <a:chExt cx="1008" cy="720"/>
            </a:xfrm>
          </p:grpSpPr>
          <p:sp>
            <p:nvSpPr>
              <p:cNvPr id="49189" name="Rectangle 1359"/>
              <p:cNvSpPr>
                <a:spLocks noChangeArrowheads="1"/>
              </p:cNvSpPr>
              <p:nvPr/>
            </p:nvSpPr>
            <p:spPr bwMode="auto">
              <a:xfrm>
                <a:off x="432"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0" name="Rectangle 1360"/>
              <p:cNvSpPr>
                <a:spLocks noChangeArrowheads="1"/>
              </p:cNvSpPr>
              <p:nvPr/>
            </p:nvSpPr>
            <p:spPr bwMode="auto">
              <a:xfrm>
                <a:off x="576"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1" name="Rectangle 1361"/>
              <p:cNvSpPr>
                <a:spLocks noChangeArrowheads="1"/>
              </p:cNvSpPr>
              <p:nvPr/>
            </p:nvSpPr>
            <p:spPr bwMode="auto">
              <a:xfrm>
                <a:off x="720"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2" name="Rectangle 1362"/>
              <p:cNvSpPr>
                <a:spLocks noChangeArrowheads="1"/>
              </p:cNvSpPr>
              <p:nvPr/>
            </p:nvSpPr>
            <p:spPr bwMode="auto">
              <a:xfrm>
                <a:off x="864"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3" name="Rectangle 1363"/>
              <p:cNvSpPr>
                <a:spLocks noChangeArrowheads="1"/>
              </p:cNvSpPr>
              <p:nvPr/>
            </p:nvSpPr>
            <p:spPr bwMode="auto">
              <a:xfrm>
                <a:off x="1008"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4" name="Rectangle 1364"/>
              <p:cNvSpPr>
                <a:spLocks noChangeArrowheads="1"/>
              </p:cNvSpPr>
              <p:nvPr/>
            </p:nvSpPr>
            <p:spPr bwMode="auto">
              <a:xfrm>
                <a:off x="1152"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5" name="Rectangle 1365"/>
              <p:cNvSpPr>
                <a:spLocks noChangeArrowheads="1"/>
              </p:cNvSpPr>
              <p:nvPr/>
            </p:nvSpPr>
            <p:spPr bwMode="auto">
              <a:xfrm>
                <a:off x="1296"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6" name="Rectangle 1366"/>
              <p:cNvSpPr>
                <a:spLocks noChangeArrowheads="1"/>
              </p:cNvSpPr>
              <p:nvPr/>
            </p:nvSpPr>
            <p:spPr bwMode="auto">
              <a:xfrm>
                <a:off x="432"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7" name="Rectangle 1367"/>
              <p:cNvSpPr>
                <a:spLocks noChangeArrowheads="1"/>
              </p:cNvSpPr>
              <p:nvPr/>
            </p:nvSpPr>
            <p:spPr bwMode="auto">
              <a:xfrm>
                <a:off x="576"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8" name="Rectangle 1368"/>
              <p:cNvSpPr>
                <a:spLocks noChangeArrowheads="1"/>
              </p:cNvSpPr>
              <p:nvPr/>
            </p:nvSpPr>
            <p:spPr bwMode="auto">
              <a:xfrm>
                <a:off x="720"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99" name="Rectangle 1369"/>
              <p:cNvSpPr>
                <a:spLocks noChangeArrowheads="1"/>
              </p:cNvSpPr>
              <p:nvPr/>
            </p:nvSpPr>
            <p:spPr bwMode="auto">
              <a:xfrm>
                <a:off x="864"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0" name="Rectangle 1370"/>
              <p:cNvSpPr>
                <a:spLocks noChangeArrowheads="1"/>
              </p:cNvSpPr>
              <p:nvPr/>
            </p:nvSpPr>
            <p:spPr bwMode="auto">
              <a:xfrm>
                <a:off x="1008"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1" name="Rectangle 1371"/>
              <p:cNvSpPr>
                <a:spLocks noChangeArrowheads="1"/>
              </p:cNvSpPr>
              <p:nvPr/>
            </p:nvSpPr>
            <p:spPr bwMode="auto">
              <a:xfrm>
                <a:off x="1152"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2" name="Rectangle 1372"/>
              <p:cNvSpPr>
                <a:spLocks noChangeArrowheads="1"/>
              </p:cNvSpPr>
              <p:nvPr/>
            </p:nvSpPr>
            <p:spPr bwMode="auto">
              <a:xfrm>
                <a:off x="1296"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3" name="Rectangle 1373"/>
              <p:cNvSpPr>
                <a:spLocks noChangeArrowheads="1"/>
              </p:cNvSpPr>
              <p:nvPr/>
            </p:nvSpPr>
            <p:spPr bwMode="auto">
              <a:xfrm>
                <a:off x="432"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4" name="Rectangle 1374"/>
              <p:cNvSpPr>
                <a:spLocks noChangeArrowheads="1"/>
              </p:cNvSpPr>
              <p:nvPr/>
            </p:nvSpPr>
            <p:spPr bwMode="auto">
              <a:xfrm>
                <a:off x="576"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5" name="Rectangle 1375"/>
              <p:cNvSpPr>
                <a:spLocks noChangeArrowheads="1"/>
              </p:cNvSpPr>
              <p:nvPr/>
            </p:nvSpPr>
            <p:spPr bwMode="auto">
              <a:xfrm>
                <a:off x="720"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6" name="Rectangle 1376"/>
              <p:cNvSpPr>
                <a:spLocks noChangeArrowheads="1"/>
              </p:cNvSpPr>
              <p:nvPr/>
            </p:nvSpPr>
            <p:spPr bwMode="auto">
              <a:xfrm>
                <a:off x="864"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7" name="Rectangle 1377"/>
              <p:cNvSpPr>
                <a:spLocks noChangeArrowheads="1"/>
              </p:cNvSpPr>
              <p:nvPr/>
            </p:nvSpPr>
            <p:spPr bwMode="auto">
              <a:xfrm>
                <a:off x="1008"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8" name="Rectangle 1378"/>
              <p:cNvSpPr>
                <a:spLocks noChangeArrowheads="1"/>
              </p:cNvSpPr>
              <p:nvPr/>
            </p:nvSpPr>
            <p:spPr bwMode="auto">
              <a:xfrm>
                <a:off x="1152"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09" name="Rectangle 1379"/>
              <p:cNvSpPr>
                <a:spLocks noChangeArrowheads="1"/>
              </p:cNvSpPr>
              <p:nvPr/>
            </p:nvSpPr>
            <p:spPr bwMode="auto">
              <a:xfrm>
                <a:off x="1296"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0" name="Rectangle 1380"/>
              <p:cNvSpPr>
                <a:spLocks noChangeArrowheads="1"/>
              </p:cNvSpPr>
              <p:nvPr/>
            </p:nvSpPr>
            <p:spPr bwMode="auto">
              <a:xfrm>
                <a:off x="432"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1" name="Rectangle 1381"/>
              <p:cNvSpPr>
                <a:spLocks noChangeArrowheads="1"/>
              </p:cNvSpPr>
              <p:nvPr/>
            </p:nvSpPr>
            <p:spPr bwMode="auto">
              <a:xfrm>
                <a:off x="576"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2" name="Rectangle 1382"/>
              <p:cNvSpPr>
                <a:spLocks noChangeArrowheads="1"/>
              </p:cNvSpPr>
              <p:nvPr/>
            </p:nvSpPr>
            <p:spPr bwMode="auto">
              <a:xfrm>
                <a:off x="720"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3" name="Rectangle 1383"/>
              <p:cNvSpPr>
                <a:spLocks noChangeArrowheads="1"/>
              </p:cNvSpPr>
              <p:nvPr/>
            </p:nvSpPr>
            <p:spPr bwMode="auto">
              <a:xfrm>
                <a:off x="864"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4" name="Rectangle 1384"/>
              <p:cNvSpPr>
                <a:spLocks noChangeArrowheads="1"/>
              </p:cNvSpPr>
              <p:nvPr/>
            </p:nvSpPr>
            <p:spPr bwMode="auto">
              <a:xfrm>
                <a:off x="1008"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5" name="Rectangle 1385"/>
              <p:cNvSpPr>
                <a:spLocks noChangeArrowheads="1"/>
              </p:cNvSpPr>
              <p:nvPr/>
            </p:nvSpPr>
            <p:spPr bwMode="auto">
              <a:xfrm>
                <a:off x="1152"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6" name="Rectangle 1386"/>
              <p:cNvSpPr>
                <a:spLocks noChangeArrowheads="1"/>
              </p:cNvSpPr>
              <p:nvPr/>
            </p:nvSpPr>
            <p:spPr bwMode="auto">
              <a:xfrm>
                <a:off x="1296"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7" name="Rectangle 1387"/>
              <p:cNvSpPr>
                <a:spLocks noChangeArrowheads="1"/>
              </p:cNvSpPr>
              <p:nvPr/>
            </p:nvSpPr>
            <p:spPr bwMode="auto">
              <a:xfrm>
                <a:off x="432"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8" name="Rectangle 1388"/>
              <p:cNvSpPr>
                <a:spLocks noChangeArrowheads="1"/>
              </p:cNvSpPr>
              <p:nvPr/>
            </p:nvSpPr>
            <p:spPr bwMode="auto">
              <a:xfrm>
                <a:off x="576"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19" name="Rectangle 1389"/>
              <p:cNvSpPr>
                <a:spLocks noChangeArrowheads="1"/>
              </p:cNvSpPr>
              <p:nvPr/>
            </p:nvSpPr>
            <p:spPr bwMode="auto">
              <a:xfrm>
                <a:off x="720"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20" name="Rectangle 1390"/>
              <p:cNvSpPr>
                <a:spLocks noChangeArrowheads="1"/>
              </p:cNvSpPr>
              <p:nvPr/>
            </p:nvSpPr>
            <p:spPr bwMode="auto">
              <a:xfrm>
                <a:off x="864"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21" name="Rectangle 1391"/>
              <p:cNvSpPr>
                <a:spLocks noChangeArrowheads="1"/>
              </p:cNvSpPr>
              <p:nvPr/>
            </p:nvSpPr>
            <p:spPr bwMode="auto">
              <a:xfrm>
                <a:off x="1008"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22" name="Rectangle 1392"/>
              <p:cNvSpPr>
                <a:spLocks noChangeArrowheads="1"/>
              </p:cNvSpPr>
              <p:nvPr/>
            </p:nvSpPr>
            <p:spPr bwMode="auto">
              <a:xfrm>
                <a:off x="1152"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223" name="Rectangle 1393"/>
              <p:cNvSpPr>
                <a:spLocks noChangeArrowheads="1"/>
              </p:cNvSpPr>
              <p:nvPr/>
            </p:nvSpPr>
            <p:spPr bwMode="auto">
              <a:xfrm>
                <a:off x="1296"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9188" name="Rectangle 1394"/>
            <p:cNvSpPr>
              <a:spLocks noChangeArrowheads="1"/>
            </p:cNvSpPr>
            <p:nvPr/>
          </p:nvSpPr>
          <p:spPr bwMode="auto">
            <a:xfrm>
              <a:off x="1152" y="3216"/>
              <a:ext cx="1008" cy="72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9175" name="Text Box 1195"/>
          <p:cNvSpPr txBox="1">
            <a:spLocks noChangeArrowheads="1"/>
          </p:cNvSpPr>
          <p:nvPr/>
        </p:nvSpPr>
        <p:spPr bwMode="auto">
          <a:xfrm>
            <a:off x="7237413" y="4959350"/>
            <a:ext cx="384175" cy="430213"/>
          </a:xfrm>
          <a:prstGeom prst="rect">
            <a:avLst/>
          </a:prstGeom>
          <a:solidFill>
            <a:schemeClr val="bg1"/>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429" tIns="0" rIns="91429" bIns="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800" b="1">
                <a:solidFill>
                  <a:srgbClr val="FF0000"/>
                </a:solidFill>
                <a:latin typeface="Times New Roman" pitchFamily="18" charset="0"/>
              </a:rPr>
              <a:t>h</a:t>
            </a:r>
          </a:p>
        </p:txBody>
      </p:sp>
      <p:sp>
        <p:nvSpPr>
          <p:cNvPr id="49176" name="Rectangle 1395"/>
          <p:cNvSpPr>
            <a:spLocks noChangeArrowheads="1"/>
          </p:cNvSpPr>
          <p:nvPr/>
        </p:nvSpPr>
        <p:spPr bwMode="auto">
          <a:xfrm>
            <a:off x="6629400" y="4648200"/>
            <a:ext cx="228600" cy="228600"/>
          </a:xfrm>
          <a:prstGeom prst="rect">
            <a:avLst/>
          </a:prstGeom>
          <a:solidFill>
            <a:srgbClr val="E8BAFE"/>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9177" name="Line 1396"/>
          <p:cNvSpPr>
            <a:spLocks noChangeShapeType="1"/>
          </p:cNvSpPr>
          <p:nvPr/>
        </p:nvSpPr>
        <p:spPr bwMode="auto">
          <a:xfrm>
            <a:off x="6629400" y="4876800"/>
            <a:ext cx="2286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9178" name="Line 4"/>
          <p:cNvSpPr>
            <a:spLocks noChangeShapeType="1"/>
          </p:cNvSpPr>
          <p:nvPr/>
        </p:nvSpPr>
        <p:spPr bwMode="auto">
          <a:xfrm flipV="1">
            <a:off x="3886200" y="5105400"/>
            <a:ext cx="2971800" cy="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9" name="Line 1093"/>
          <p:cNvSpPr>
            <a:spLocks noChangeShapeType="1"/>
          </p:cNvSpPr>
          <p:nvPr/>
        </p:nvSpPr>
        <p:spPr bwMode="auto">
          <a:xfrm>
            <a:off x="7086600" y="2133600"/>
            <a:ext cx="0" cy="274320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80" name="Line 1397"/>
          <p:cNvSpPr>
            <a:spLocks noChangeShapeType="1"/>
          </p:cNvSpPr>
          <p:nvPr/>
        </p:nvSpPr>
        <p:spPr bwMode="auto">
          <a:xfrm flipV="1">
            <a:off x="6858000" y="4648200"/>
            <a:ext cx="0" cy="22860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9181" name="Line 1398"/>
          <p:cNvSpPr>
            <a:spLocks noChangeShapeType="1"/>
          </p:cNvSpPr>
          <p:nvPr/>
        </p:nvSpPr>
        <p:spPr bwMode="auto">
          <a:xfrm flipV="1">
            <a:off x="6629400" y="4648200"/>
            <a:ext cx="0" cy="228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9182" name="Line 1399"/>
          <p:cNvSpPr>
            <a:spLocks noChangeShapeType="1"/>
          </p:cNvSpPr>
          <p:nvPr/>
        </p:nvSpPr>
        <p:spPr bwMode="auto">
          <a:xfrm flipH="1" flipV="1">
            <a:off x="6629400" y="4648200"/>
            <a:ext cx="228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9183" name="Line 1187"/>
          <p:cNvSpPr>
            <a:spLocks noChangeShapeType="1"/>
          </p:cNvSpPr>
          <p:nvPr/>
        </p:nvSpPr>
        <p:spPr bwMode="auto">
          <a:xfrm>
            <a:off x="6400800" y="4648200"/>
            <a:ext cx="0" cy="114300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6481" tIns="63240" rIns="126481" bIns="63240">
            <a:spAutoFit/>
          </a:bodyPr>
          <a:lstStyle/>
          <a:p>
            <a:endParaRPr lang="en-US"/>
          </a:p>
        </p:txBody>
      </p:sp>
      <p:sp>
        <p:nvSpPr>
          <p:cNvPr id="49184" name="Line 1190"/>
          <p:cNvSpPr>
            <a:spLocks noChangeShapeType="1"/>
          </p:cNvSpPr>
          <p:nvPr/>
        </p:nvSpPr>
        <p:spPr bwMode="auto">
          <a:xfrm>
            <a:off x="6629400" y="4419600"/>
            <a:ext cx="1600200"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6481" tIns="63240" rIns="126481" bIns="63240">
            <a:spAutoFit/>
          </a:bodyPr>
          <a:lstStyle/>
          <a:p>
            <a:endParaRPr lang="en-US"/>
          </a:p>
        </p:txBody>
      </p:sp>
      <p:sp>
        <p:nvSpPr>
          <p:cNvPr id="43041" name="Text Box 1400"/>
          <p:cNvSpPr txBox="1">
            <a:spLocks noChangeArrowheads="1"/>
          </p:cNvSpPr>
          <p:nvPr/>
        </p:nvSpPr>
        <p:spPr bwMode="auto">
          <a:xfrm>
            <a:off x="2852738" y="1219200"/>
            <a:ext cx="1947862" cy="396875"/>
          </a:xfrm>
          <a:prstGeom prst="rect">
            <a:avLst/>
          </a:prstGeom>
          <a:solidFill>
            <a:srgbClr val="FFFFCC"/>
          </a:solidFill>
          <a:ln>
            <a:noFill/>
          </a:ln>
          <a:effectLst>
            <a:outerShdw blurRad="63500" dist="76200" dir="2700000" algn="tl" rotWithShape="0">
              <a:prstClr val="black">
                <a:alpha val="50000"/>
              </a:prstClr>
            </a:outerShdw>
          </a:effectLs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defRPr/>
            </a:pPr>
            <a:r>
              <a:rPr lang="en-US" dirty="0" smtClean="0"/>
              <a:t>Image I is </a:t>
            </a:r>
            <a:r>
              <a:rPr lang="en-US" dirty="0" err="1" smtClean="0"/>
              <a:t>RxC</a:t>
            </a:r>
            <a:endParaRPr lang="en-US" dirty="0" smtClean="0"/>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3" name="Picture 14" descr="linear trans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188" y="1828800"/>
            <a:ext cx="5900737"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2"/>
          <p:cNvSpPr>
            <a:spLocks noGrp="1" noChangeArrowheads="1"/>
          </p:cNvSpPr>
          <p:nvPr>
            <p:ph type="title"/>
          </p:nvPr>
        </p:nvSpPr>
        <p:spPr>
          <a:xfrm>
            <a:off x="419943" y="1139832"/>
            <a:ext cx="8197757" cy="523862"/>
          </a:xfrm>
          <a:noFill/>
        </p:spPr>
        <p:txBody>
          <a:bodyPr wrap="none" lIns="92075" tIns="46038" rIns="92075" bIns="46038">
            <a:spAutoFit/>
          </a:bodyPr>
          <a:lstStyle/>
          <a:p>
            <a:r>
              <a:rPr lang="en-US" altLang="en-US" sz="2800" dirty="0" smtClean="0"/>
              <a:t>Convolution via Copy, Multiply, and Shift of the Image</a:t>
            </a:r>
          </a:p>
        </p:txBody>
      </p:sp>
      <p:grpSp>
        <p:nvGrpSpPr>
          <p:cNvPr id="43015" name="Group 4"/>
          <p:cNvGrpSpPr>
            <a:grpSpLocks/>
          </p:cNvGrpSpPr>
          <p:nvPr/>
        </p:nvGrpSpPr>
        <p:grpSpPr bwMode="auto">
          <a:xfrm>
            <a:off x="6683374" y="2057400"/>
            <a:ext cx="1889125" cy="917575"/>
            <a:chOff x="3651" y="1296"/>
            <a:chExt cx="1190" cy="578"/>
          </a:xfrm>
        </p:grpSpPr>
        <p:sp>
          <p:nvSpPr>
            <p:cNvPr id="43021" name="Text Box 5"/>
            <p:cNvSpPr txBox="1">
              <a:spLocks noChangeArrowheads="1"/>
            </p:cNvSpPr>
            <p:nvPr/>
          </p:nvSpPr>
          <p:spPr bwMode="auto">
            <a:xfrm>
              <a:off x="3652" y="1296"/>
              <a:ext cx="865" cy="1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solidFill>
                    <a:srgbClr val="FF0000"/>
                  </a:solidFill>
                  <a:latin typeface="Calibri" panose="020F0502020204030204" pitchFamily="34" charset="0"/>
                </a:rPr>
                <a:t>original image, </a:t>
              </a:r>
              <a:r>
                <a:rPr lang="en-US" altLang="en-US" sz="1400" b="1" dirty="0">
                  <a:solidFill>
                    <a:srgbClr val="FF0000"/>
                  </a:solidFill>
                  <a:latin typeface="Times New Roman" pitchFamily="18" charset="0"/>
                </a:rPr>
                <a:t>I</a:t>
              </a:r>
              <a:endParaRPr lang="en-US" altLang="en-US" sz="1400" b="1" dirty="0">
                <a:solidFill>
                  <a:srgbClr val="FF0000"/>
                </a:solidFill>
                <a:latin typeface="Calibri" panose="020F0502020204030204" pitchFamily="34" charset="0"/>
              </a:endParaRPr>
            </a:p>
          </p:txBody>
        </p:sp>
        <p:sp>
          <p:nvSpPr>
            <p:cNvPr id="43022" name="Text Box 6"/>
            <p:cNvSpPr txBox="1">
              <a:spLocks noChangeArrowheads="1"/>
            </p:cNvSpPr>
            <p:nvPr/>
          </p:nvSpPr>
          <p:spPr bwMode="auto">
            <a:xfrm>
              <a:off x="3652" y="1488"/>
              <a:ext cx="1131" cy="1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smtClean="0">
                  <a:solidFill>
                    <a:schemeClr val="accent1"/>
                  </a:solidFill>
                  <a:latin typeface="Calibri" panose="020F0502020204030204" pitchFamily="34" charset="0"/>
                </a:rPr>
                <a:t>accumulator </a:t>
              </a:r>
              <a:r>
                <a:rPr lang="en-US" altLang="en-US" sz="1400" dirty="0">
                  <a:solidFill>
                    <a:schemeClr val="accent1"/>
                  </a:solidFill>
                  <a:latin typeface="Calibri" panose="020F0502020204030204" pitchFamily="34" charset="0"/>
                </a:rPr>
                <a:t>image, </a:t>
              </a:r>
              <a:r>
                <a:rPr lang="en-US" altLang="en-US" sz="1400" b="1" dirty="0" smtClean="0">
                  <a:solidFill>
                    <a:schemeClr val="accent1"/>
                  </a:solidFill>
                  <a:latin typeface="Times New Roman" pitchFamily="18" charset="0"/>
                </a:rPr>
                <a:t>A</a:t>
              </a:r>
              <a:endParaRPr lang="en-US" altLang="en-US" sz="1400" b="1" dirty="0">
                <a:solidFill>
                  <a:schemeClr val="accent1"/>
                </a:solidFill>
                <a:latin typeface="Calibri" panose="020F0502020204030204" pitchFamily="34" charset="0"/>
              </a:endParaRPr>
            </a:p>
          </p:txBody>
        </p:sp>
        <p:sp>
          <p:nvSpPr>
            <p:cNvPr id="43023" name="Text Box 7"/>
            <p:cNvSpPr txBox="1">
              <a:spLocks noChangeArrowheads="1"/>
            </p:cNvSpPr>
            <p:nvPr/>
          </p:nvSpPr>
          <p:spPr bwMode="auto">
            <a:xfrm>
              <a:off x="3651" y="1680"/>
              <a:ext cx="1190" cy="1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solidFill>
                    <a:srgbClr val="969696"/>
                  </a:solidFill>
                  <a:latin typeface="Calibri" panose="020F0502020204030204" pitchFamily="34" charset="0"/>
                </a:rPr>
                <a:t>effective neighborhood</a:t>
              </a:r>
            </a:p>
          </p:txBody>
        </p:sp>
      </p:grpSp>
      <p:sp>
        <p:nvSpPr>
          <p:cNvPr id="43016" name="Text Box 8"/>
          <p:cNvSpPr txBox="1">
            <a:spLocks noChangeArrowheads="1"/>
          </p:cNvSpPr>
          <p:nvPr/>
        </p:nvSpPr>
        <p:spPr bwMode="auto">
          <a:xfrm>
            <a:off x="6683375" y="4876800"/>
            <a:ext cx="167316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solidFill>
                  <a:srgbClr val="00CC00"/>
                </a:solidFill>
                <a:latin typeface="Calibri" panose="020F0502020204030204" pitchFamily="34" charset="0"/>
              </a:rPr>
              <a:t>aligned pixels </a:t>
            </a:r>
            <a:r>
              <a:rPr lang="en-US" altLang="en-US" sz="1400" dirty="0" smtClean="0">
                <a:solidFill>
                  <a:srgbClr val="00CC00"/>
                </a:solidFill>
                <a:latin typeface="Calibri" panose="020F0502020204030204" pitchFamily="34" charset="0"/>
              </a:rPr>
              <a:t>(</a:t>
            </a:r>
            <a:r>
              <a:rPr lang="en-US" altLang="en-US" sz="1400" i="1" dirty="0" smtClean="0">
                <a:solidFill>
                  <a:srgbClr val="00CC00"/>
                </a:solidFill>
                <a:latin typeface="Calibri" panose="020F0502020204030204" pitchFamily="34" charset="0"/>
              </a:rPr>
              <a:t>r</a:t>
            </a:r>
            <a:r>
              <a:rPr lang="en-US" altLang="en-US" sz="1400" dirty="0" smtClean="0">
                <a:solidFill>
                  <a:srgbClr val="00CC00"/>
                </a:solidFill>
                <a:latin typeface="Calibri" panose="020F0502020204030204" pitchFamily="34" charset="0"/>
              </a:rPr>
              <a:t>,</a:t>
            </a:r>
            <a:r>
              <a:rPr lang="en-US" altLang="en-US" sz="1400" i="1" dirty="0" smtClean="0">
                <a:solidFill>
                  <a:srgbClr val="00CC00"/>
                </a:solidFill>
                <a:latin typeface="Calibri" panose="020F0502020204030204" pitchFamily="34" charset="0"/>
              </a:rPr>
              <a:t>c</a:t>
            </a:r>
            <a:r>
              <a:rPr lang="en-US" altLang="en-US" sz="1400" dirty="0" smtClean="0">
                <a:solidFill>
                  <a:srgbClr val="00CC00"/>
                </a:solidFill>
                <a:latin typeface="Calibri" panose="020F0502020204030204" pitchFamily="34" charset="0"/>
              </a:rPr>
              <a:t>) are </a:t>
            </a:r>
            <a:r>
              <a:rPr lang="en-US" altLang="en-US" sz="1400" dirty="0">
                <a:solidFill>
                  <a:srgbClr val="00CC00"/>
                </a:solidFill>
                <a:latin typeface="Calibri" panose="020F0502020204030204" pitchFamily="34" charset="0"/>
              </a:rPr>
              <a:t>summed </a:t>
            </a:r>
            <a:endParaRPr lang="en-US" altLang="en-US" sz="1400" dirty="0">
              <a:solidFill>
                <a:srgbClr val="FF0000"/>
              </a:solidFill>
              <a:latin typeface="Calibri" panose="020F0502020204030204" pitchFamily="34" charset="0"/>
            </a:endParaRPr>
          </a:p>
        </p:txBody>
      </p:sp>
      <p:sp>
        <p:nvSpPr>
          <p:cNvPr id="43017" name="Text Box 9"/>
          <p:cNvSpPr txBox="1">
            <a:spLocks noChangeArrowheads="1"/>
          </p:cNvSpPr>
          <p:nvPr/>
        </p:nvSpPr>
        <p:spPr bwMode="auto">
          <a:xfrm>
            <a:off x="6683375" y="5410200"/>
            <a:ext cx="1413657"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latin typeface="Calibri" panose="020F0502020204030204" pitchFamily="34" charset="0"/>
              </a:rPr>
              <a:t>weight for image</a:t>
            </a:r>
            <a:endParaRPr lang="en-US" altLang="en-US" sz="1400" dirty="0">
              <a:solidFill>
                <a:schemeClr val="accent1"/>
              </a:solidFill>
              <a:latin typeface="Calibri" panose="020F0502020204030204" pitchFamily="34" charset="0"/>
            </a:endParaRPr>
          </a:p>
        </p:txBody>
      </p:sp>
      <p:sp>
        <p:nvSpPr>
          <p:cNvPr id="43018" name="Text Box 10"/>
          <p:cNvSpPr txBox="1">
            <a:spLocks noChangeArrowheads="1"/>
          </p:cNvSpPr>
          <p:nvPr/>
        </p:nvSpPr>
        <p:spPr bwMode="auto">
          <a:xfrm>
            <a:off x="8356540" y="3282950"/>
            <a:ext cx="400110" cy="11004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latin typeface="Calibri" panose="020F0502020204030204" pitchFamily="34" charset="0"/>
              </a:rPr>
              <a:t>weight matrix</a:t>
            </a:r>
            <a:endParaRPr lang="en-US" altLang="en-US" sz="1400" dirty="0">
              <a:solidFill>
                <a:schemeClr val="accent1"/>
              </a:solidFill>
              <a:latin typeface="Calibri" panose="020F0502020204030204" pitchFamily="34" charset="0"/>
            </a:endParaRPr>
          </a:p>
        </p:txBody>
      </p:sp>
      <p:sp>
        <p:nvSpPr>
          <p:cNvPr id="43019" name="Oval 11"/>
          <p:cNvSpPr>
            <a:spLocks noChangeArrowheads="1"/>
          </p:cNvSpPr>
          <p:nvPr/>
        </p:nvSpPr>
        <p:spPr bwMode="auto">
          <a:xfrm>
            <a:off x="8119538" y="5471585"/>
            <a:ext cx="184150" cy="20955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3020" name="Text Box 12"/>
          <p:cNvSpPr txBox="1">
            <a:spLocks noChangeArrowheads="1"/>
          </p:cNvSpPr>
          <p:nvPr/>
        </p:nvSpPr>
        <p:spPr bwMode="auto">
          <a:xfrm>
            <a:off x="533400" y="1992313"/>
            <a:ext cx="2057400" cy="3831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Aft>
                <a:spcPts val="600"/>
              </a:spcAft>
            </a:pPr>
            <a:r>
              <a:rPr lang="en-US" altLang="en-US" sz="1400" dirty="0">
                <a:solidFill>
                  <a:schemeClr val="tx2"/>
                </a:solidFill>
                <a:latin typeface="Times New Roman" pitchFamily="18" charset="0"/>
              </a:rPr>
              <a:t>For each element </a:t>
            </a:r>
            <a:r>
              <a:rPr lang="en-US" altLang="en-US" sz="1400" b="1" dirty="0" smtClean="0">
                <a:solidFill>
                  <a:schemeClr val="tx2"/>
                </a:solidFill>
                <a:latin typeface="Times New Roman" pitchFamily="18" charset="0"/>
              </a:rPr>
              <a:t>h</a:t>
            </a:r>
            <a:r>
              <a:rPr lang="en-US" altLang="en-US" sz="1400" dirty="0" smtClean="0">
                <a:solidFill>
                  <a:schemeClr val="tx2"/>
                </a:solidFill>
                <a:latin typeface="Times New Roman" pitchFamily="18" charset="0"/>
              </a:rPr>
              <a:t>(</a:t>
            </a:r>
            <a:r>
              <a:rPr lang="en-US" altLang="en-US" sz="1400" i="1" dirty="0" err="1" smtClean="0">
                <a:solidFill>
                  <a:schemeClr val="tx2"/>
                </a:solidFill>
                <a:latin typeface="Times New Roman" pitchFamily="18" charset="0"/>
              </a:rPr>
              <a:t>m,n</a:t>
            </a:r>
            <a:r>
              <a:rPr lang="en-US" altLang="en-US" sz="1400" dirty="0" smtClean="0">
                <a:solidFill>
                  <a:schemeClr val="tx2"/>
                </a:solidFill>
                <a:latin typeface="Times New Roman" pitchFamily="18" charset="0"/>
              </a:rPr>
              <a:t>) in an </a:t>
            </a:r>
            <a:r>
              <a:rPr lang="en-US" altLang="en-US" sz="1400" i="1" dirty="0" smtClean="0">
                <a:solidFill>
                  <a:schemeClr val="tx2"/>
                </a:solidFill>
                <a:latin typeface="Times New Roman" pitchFamily="18" charset="0"/>
              </a:rPr>
              <a:t>M</a:t>
            </a:r>
            <a:r>
              <a:rPr lang="en-US" altLang="en-US" sz="1400" dirty="0" smtClean="0">
                <a:solidFill>
                  <a:schemeClr val="tx2"/>
                </a:solidFill>
                <a:latin typeface="Times New Roman" pitchFamily="18" charset="0"/>
                <a:sym typeface="Symbol" panose="05050102010706020507" pitchFamily="18" charset="2"/>
              </a:rPr>
              <a:t></a:t>
            </a:r>
            <a:r>
              <a:rPr lang="en-US" altLang="en-US" sz="1400" i="1" dirty="0" smtClean="0">
                <a:solidFill>
                  <a:schemeClr val="tx2"/>
                </a:solidFill>
                <a:latin typeface="Times New Roman" pitchFamily="18" charset="0"/>
                <a:sym typeface="Symbol" panose="05050102010706020507" pitchFamily="18" charset="2"/>
              </a:rPr>
              <a:t>N</a:t>
            </a:r>
            <a:r>
              <a:rPr lang="en-US" altLang="en-US" sz="1400" dirty="0" smtClean="0">
                <a:solidFill>
                  <a:schemeClr val="tx2"/>
                </a:solidFill>
                <a:latin typeface="Times New Roman" pitchFamily="18" charset="0"/>
              </a:rPr>
              <a:t> </a:t>
            </a:r>
            <a:r>
              <a:rPr lang="en-US" altLang="en-US" sz="1400" dirty="0">
                <a:solidFill>
                  <a:schemeClr val="tx2"/>
                </a:solidFill>
                <a:latin typeface="Times New Roman" pitchFamily="18" charset="0"/>
              </a:rPr>
              <a:t>weight matrix, </a:t>
            </a:r>
            <a:r>
              <a:rPr lang="en-US" altLang="en-US" sz="1400" b="1" dirty="0">
                <a:solidFill>
                  <a:schemeClr val="tx2"/>
                </a:solidFill>
                <a:latin typeface="Times New Roman" pitchFamily="18" charset="0"/>
              </a:rPr>
              <a:t>h,</a:t>
            </a:r>
            <a:r>
              <a:rPr lang="en-US" altLang="en-US" sz="1400" dirty="0">
                <a:solidFill>
                  <a:schemeClr val="tx2"/>
                </a:solidFill>
                <a:latin typeface="Times New Roman" pitchFamily="18" charset="0"/>
              </a:rPr>
              <a:t> </a:t>
            </a:r>
            <a:r>
              <a:rPr lang="en-US" altLang="en-US" sz="1400" i="1" dirty="0" smtClean="0">
                <a:solidFill>
                  <a:srgbClr val="000000"/>
                </a:solidFill>
                <a:latin typeface="Times New Roman" pitchFamily="18" charset="0"/>
              </a:rPr>
              <a:t>R</a:t>
            </a:r>
            <a:r>
              <a:rPr lang="en-US" altLang="en-US" sz="1400" dirty="0" smtClean="0">
                <a:solidFill>
                  <a:srgbClr val="000000"/>
                </a:solidFill>
                <a:latin typeface="Times New Roman" pitchFamily="18" charset="0"/>
                <a:sym typeface="Symbol" panose="05050102010706020507" pitchFamily="18" charset="2"/>
              </a:rPr>
              <a:t></a:t>
            </a:r>
            <a:r>
              <a:rPr lang="en-US" altLang="en-US" sz="1400" i="1" dirty="0" smtClean="0">
                <a:solidFill>
                  <a:srgbClr val="000000"/>
                </a:solidFill>
                <a:latin typeface="Times New Roman" pitchFamily="18" charset="0"/>
                <a:sym typeface="Symbol" panose="05050102010706020507" pitchFamily="18" charset="2"/>
              </a:rPr>
              <a:t>C</a:t>
            </a:r>
            <a:r>
              <a:rPr lang="en-US" altLang="en-US" sz="1400" dirty="0" smtClean="0">
                <a:solidFill>
                  <a:srgbClr val="000000"/>
                </a:solidFill>
                <a:latin typeface="Times New Roman" pitchFamily="18" charset="0"/>
              </a:rPr>
              <a:t> </a:t>
            </a:r>
            <a:r>
              <a:rPr lang="en-US" altLang="en-US" sz="1400" dirty="0" smtClean="0">
                <a:solidFill>
                  <a:schemeClr val="tx2"/>
                </a:solidFill>
                <a:latin typeface="Times New Roman" pitchFamily="18" charset="0"/>
              </a:rPr>
              <a:t>image </a:t>
            </a:r>
            <a:r>
              <a:rPr lang="en-US" altLang="en-US" sz="1400" b="1" dirty="0">
                <a:solidFill>
                  <a:schemeClr val="tx2"/>
                </a:solidFill>
                <a:latin typeface="Times New Roman" pitchFamily="18" charset="0"/>
              </a:rPr>
              <a:t>I</a:t>
            </a:r>
            <a:r>
              <a:rPr lang="en-US" altLang="en-US" sz="1400" dirty="0">
                <a:solidFill>
                  <a:schemeClr val="tx2"/>
                </a:solidFill>
                <a:latin typeface="Times New Roman" pitchFamily="18" charset="0"/>
              </a:rPr>
              <a:t> is </a:t>
            </a:r>
            <a:r>
              <a:rPr lang="en-US" altLang="en-US" sz="1400" dirty="0" smtClean="0">
                <a:solidFill>
                  <a:schemeClr val="tx2"/>
                </a:solidFill>
                <a:latin typeface="Times New Roman" pitchFamily="18" charset="0"/>
              </a:rPr>
              <a:t>multiplied by </a:t>
            </a:r>
            <a:r>
              <a:rPr lang="en-US" altLang="en-US" sz="1400" b="1" dirty="0" smtClean="0">
                <a:solidFill>
                  <a:schemeClr val="tx2"/>
                </a:solidFill>
                <a:latin typeface="Times New Roman" pitchFamily="18" charset="0"/>
              </a:rPr>
              <a:t>h</a:t>
            </a:r>
            <a:r>
              <a:rPr lang="en-US" altLang="en-US" sz="1400" dirty="0" smtClean="0">
                <a:solidFill>
                  <a:schemeClr val="tx2"/>
                </a:solidFill>
                <a:latin typeface="Times New Roman" pitchFamily="18" charset="0"/>
              </a:rPr>
              <a:t>(</a:t>
            </a:r>
            <a:r>
              <a:rPr lang="en-US" altLang="en-US" sz="1400" i="1" dirty="0" err="1" smtClean="0">
                <a:solidFill>
                  <a:schemeClr val="tx2"/>
                </a:solidFill>
                <a:latin typeface="Times New Roman" pitchFamily="18" charset="0"/>
              </a:rPr>
              <a:t>m,n</a:t>
            </a:r>
            <a:r>
              <a:rPr lang="en-US" altLang="en-US" sz="1400" dirty="0" smtClean="0">
                <a:solidFill>
                  <a:schemeClr val="tx2"/>
                </a:solidFill>
                <a:latin typeface="Times New Roman" pitchFamily="18" charset="0"/>
              </a:rPr>
              <a:t>) then added to a zero-padded accumulator image</a:t>
            </a:r>
            <a:r>
              <a:rPr lang="en-US" altLang="en-US" sz="1400" dirty="0">
                <a:solidFill>
                  <a:schemeClr val="tx2"/>
                </a:solidFill>
                <a:latin typeface="Times New Roman" pitchFamily="18" charset="0"/>
              </a:rPr>
              <a:t>, </a:t>
            </a:r>
            <a:r>
              <a:rPr lang="en-US" altLang="en-US" sz="1400" b="1" dirty="0" smtClean="0">
                <a:solidFill>
                  <a:schemeClr val="tx2"/>
                </a:solidFill>
                <a:latin typeface="Times New Roman" pitchFamily="18" charset="0"/>
              </a:rPr>
              <a:t>A</a:t>
            </a:r>
            <a:r>
              <a:rPr lang="en-US" altLang="en-US" sz="1400" dirty="0" smtClean="0">
                <a:solidFill>
                  <a:schemeClr val="tx2"/>
                </a:solidFill>
                <a:latin typeface="Times New Roman" pitchFamily="18" charset="0"/>
              </a:rPr>
              <a:t>, in the </a:t>
            </a:r>
            <a:r>
              <a:rPr lang="en-US" altLang="en-US" sz="1400" i="1" dirty="0" smtClean="0">
                <a:solidFill>
                  <a:srgbClr val="000000"/>
                </a:solidFill>
                <a:latin typeface="Times New Roman" pitchFamily="18" charset="0"/>
              </a:rPr>
              <a:t>R</a:t>
            </a:r>
            <a:r>
              <a:rPr lang="en-US" altLang="en-US" sz="1400" dirty="0">
                <a:solidFill>
                  <a:srgbClr val="000000"/>
                </a:solidFill>
                <a:latin typeface="Times New Roman" pitchFamily="18" charset="0"/>
                <a:sym typeface="Symbol" panose="05050102010706020507" pitchFamily="18" charset="2"/>
              </a:rPr>
              <a:t></a:t>
            </a:r>
            <a:r>
              <a:rPr lang="en-US" altLang="en-US" sz="1400" i="1" dirty="0">
                <a:solidFill>
                  <a:srgbClr val="000000"/>
                </a:solidFill>
                <a:latin typeface="Times New Roman" pitchFamily="18" charset="0"/>
                <a:sym typeface="Symbol" panose="05050102010706020507" pitchFamily="18" charset="2"/>
              </a:rPr>
              <a:t>C</a:t>
            </a:r>
            <a:r>
              <a:rPr lang="en-US" altLang="en-US" sz="1400" dirty="0">
                <a:solidFill>
                  <a:srgbClr val="000000"/>
                </a:solidFill>
                <a:latin typeface="Times New Roman" pitchFamily="18" charset="0"/>
              </a:rPr>
              <a:t> </a:t>
            </a:r>
            <a:r>
              <a:rPr lang="en-US" altLang="en-US" sz="1400" dirty="0" smtClean="0">
                <a:solidFill>
                  <a:srgbClr val="000000"/>
                </a:solidFill>
                <a:latin typeface="Times New Roman" pitchFamily="18" charset="0"/>
              </a:rPr>
              <a:t>rectangle </a:t>
            </a:r>
            <a:r>
              <a:rPr lang="en-US" altLang="en-US" sz="1400" dirty="0" smtClean="0">
                <a:solidFill>
                  <a:schemeClr val="tx2"/>
                </a:solidFill>
                <a:latin typeface="Times New Roman" pitchFamily="18" charset="0"/>
              </a:rPr>
              <a:t>with upper right corner</a:t>
            </a:r>
            <a:r>
              <a:rPr lang="en-US" altLang="en-US" sz="1400" i="1" dirty="0" smtClean="0">
                <a:solidFill>
                  <a:schemeClr val="tx2"/>
                </a:solidFill>
                <a:latin typeface="Times New Roman" pitchFamily="18" charset="0"/>
              </a:rPr>
              <a:t> </a:t>
            </a:r>
            <a:r>
              <a:rPr lang="en-US" altLang="en-US" sz="1400" dirty="0" smtClean="0">
                <a:solidFill>
                  <a:schemeClr val="tx2"/>
                </a:solidFill>
                <a:latin typeface="Times New Roman" pitchFamily="18" charset="0"/>
              </a:rPr>
              <a:t>(</a:t>
            </a:r>
            <a:r>
              <a:rPr lang="en-US" altLang="en-US" sz="1400" i="1" dirty="0" err="1" smtClean="0">
                <a:solidFill>
                  <a:schemeClr val="tx2"/>
                </a:solidFill>
                <a:latin typeface="Times New Roman" pitchFamily="18" charset="0"/>
              </a:rPr>
              <a:t>m,n</a:t>
            </a:r>
            <a:r>
              <a:rPr lang="en-US" altLang="en-US" sz="1400" dirty="0" smtClean="0">
                <a:solidFill>
                  <a:schemeClr val="tx2"/>
                </a:solidFill>
                <a:latin typeface="Times New Roman" pitchFamily="18" charset="0"/>
              </a:rPr>
              <a:t>) and lower right corner (</a:t>
            </a:r>
            <a:r>
              <a:rPr lang="en-US" altLang="en-US" sz="1400" i="1" dirty="0" smtClean="0">
                <a:solidFill>
                  <a:schemeClr val="tx2"/>
                </a:solidFill>
                <a:latin typeface="Times New Roman" pitchFamily="18" charset="0"/>
              </a:rPr>
              <a:t>m</a:t>
            </a:r>
            <a:r>
              <a:rPr lang="en-US" altLang="en-US" sz="1400" dirty="0" smtClean="0">
                <a:solidFill>
                  <a:schemeClr val="tx2"/>
                </a:solidFill>
                <a:latin typeface="Times New Roman" pitchFamily="18" charset="0"/>
              </a:rPr>
              <a:t>+</a:t>
            </a:r>
            <a:r>
              <a:rPr lang="en-US" altLang="en-US" sz="1400" i="1" dirty="0" smtClean="0">
                <a:solidFill>
                  <a:schemeClr val="tx2"/>
                </a:solidFill>
                <a:latin typeface="Times New Roman" pitchFamily="18" charset="0"/>
              </a:rPr>
              <a:t>R</a:t>
            </a:r>
            <a:r>
              <a:rPr lang="en-US" altLang="en-US" sz="1400" dirty="0" smtClean="0">
                <a:solidFill>
                  <a:schemeClr val="tx2"/>
                </a:solidFill>
                <a:latin typeface="Times New Roman" pitchFamily="18" charset="0"/>
              </a:rPr>
              <a:t>-1,</a:t>
            </a:r>
            <a:r>
              <a:rPr lang="en-US" altLang="en-US" sz="1400" i="1" dirty="0" smtClean="0">
                <a:solidFill>
                  <a:schemeClr val="tx2"/>
                </a:solidFill>
                <a:latin typeface="Times New Roman" pitchFamily="18" charset="0"/>
              </a:rPr>
              <a:t>n</a:t>
            </a:r>
            <a:r>
              <a:rPr lang="en-US" altLang="en-US" sz="1400" dirty="0" smtClean="0">
                <a:solidFill>
                  <a:schemeClr val="tx2"/>
                </a:solidFill>
                <a:latin typeface="Times New Roman" pitchFamily="18" charset="0"/>
              </a:rPr>
              <a:t>+</a:t>
            </a:r>
            <a:r>
              <a:rPr lang="en-US" altLang="en-US" sz="1400" i="1" dirty="0" smtClean="0">
                <a:solidFill>
                  <a:schemeClr val="tx2"/>
                </a:solidFill>
                <a:latin typeface="Times New Roman" pitchFamily="18" charset="0"/>
              </a:rPr>
              <a:t>C</a:t>
            </a:r>
            <a:r>
              <a:rPr lang="en-US" altLang="en-US" sz="1400" dirty="0" smtClean="0">
                <a:solidFill>
                  <a:schemeClr val="tx2"/>
                </a:solidFill>
                <a:latin typeface="Times New Roman" pitchFamily="18" charset="0"/>
              </a:rPr>
              <a:t>-1). </a:t>
            </a:r>
          </a:p>
          <a:p>
            <a:pPr algn="l"/>
            <a:r>
              <a:rPr lang="en-US" altLang="en-US" sz="1400" dirty="0" smtClean="0">
                <a:solidFill>
                  <a:schemeClr val="tx2"/>
                </a:solidFill>
                <a:latin typeface="Times New Roman" pitchFamily="18" charset="0"/>
              </a:rPr>
              <a:t>After all </a:t>
            </a:r>
            <a:r>
              <a:rPr lang="en-US" altLang="en-US" sz="1400" i="1" dirty="0">
                <a:solidFill>
                  <a:schemeClr val="tx2"/>
                </a:solidFill>
                <a:latin typeface="Times New Roman" pitchFamily="18" charset="0"/>
              </a:rPr>
              <a:t>M</a:t>
            </a:r>
            <a:r>
              <a:rPr lang="en-US" altLang="en-US" sz="1400" dirty="0">
                <a:solidFill>
                  <a:schemeClr val="tx2"/>
                </a:solidFill>
                <a:latin typeface="Times New Roman" pitchFamily="18" charset="0"/>
                <a:sym typeface="Symbol" panose="05050102010706020507" pitchFamily="18" charset="2"/>
              </a:rPr>
              <a:t></a:t>
            </a:r>
            <a:r>
              <a:rPr lang="en-US" altLang="en-US" sz="1400" i="1" dirty="0">
                <a:solidFill>
                  <a:schemeClr val="tx2"/>
                </a:solidFill>
                <a:latin typeface="Times New Roman" pitchFamily="18" charset="0"/>
                <a:sym typeface="Symbol" panose="05050102010706020507" pitchFamily="18" charset="2"/>
              </a:rPr>
              <a:t>N</a:t>
            </a:r>
            <a:r>
              <a:rPr lang="en-US" altLang="en-US" sz="1400" dirty="0">
                <a:solidFill>
                  <a:schemeClr val="tx2"/>
                </a:solidFill>
                <a:latin typeface="Times New Roman" pitchFamily="18" charset="0"/>
              </a:rPr>
              <a:t> </a:t>
            </a:r>
            <a:r>
              <a:rPr lang="en-US" altLang="en-US" sz="1400" dirty="0" smtClean="0">
                <a:solidFill>
                  <a:schemeClr val="tx2"/>
                </a:solidFill>
                <a:latin typeface="Times New Roman" pitchFamily="18" charset="0"/>
              </a:rPr>
              <a:t>matrix elements have been looped over, the</a:t>
            </a:r>
            <a:r>
              <a:rPr lang="en-US" altLang="en-US" sz="1400" dirty="0">
                <a:solidFill>
                  <a:srgbClr val="000000"/>
                </a:solidFill>
                <a:latin typeface="Times New Roman" pitchFamily="18" charset="0"/>
              </a:rPr>
              <a:t> </a:t>
            </a:r>
            <a:r>
              <a:rPr lang="en-US" altLang="en-US" sz="1400" i="1" dirty="0">
                <a:solidFill>
                  <a:srgbClr val="000000"/>
                </a:solidFill>
                <a:latin typeface="Times New Roman" pitchFamily="18" charset="0"/>
              </a:rPr>
              <a:t>R</a:t>
            </a:r>
            <a:r>
              <a:rPr lang="en-US" altLang="en-US" sz="1400" dirty="0">
                <a:solidFill>
                  <a:srgbClr val="000000"/>
                </a:solidFill>
                <a:latin typeface="Times New Roman" pitchFamily="18" charset="0"/>
                <a:sym typeface="Symbol" panose="05050102010706020507" pitchFamily="18" charset="2"/>
              </a:rPr>
              <a:t></a:t>
            </a:r>
            <a:r>
              <a:rPr lang="en-US" altLang="en-US" sz="1400" i="1" dirty="0">
                <a:solidFill>
                  <a:srgbClr val="000000"/>
                </a:solidFill>
                <a:latin typeface="Times New Roman" pitchFamily="18" charset="0"/>
                <a:sym typeface="Symbol" panose="05050102010706020507" pitchFamily="18" charset="2"/>
              </a:rPr>
              <a:t>C</a:t>
            </a:r>
            <a:r>
              <a:rPr lang="en-US" altLang="en-US" sz="1400" dirty="0" smtClean="0">
                <a:solidFill>
                  <a:schemeClr val="tx2"/>
                </a:solidFill>
                <a:latin typeface="Times New Roman" pitchFamily="18" charset="0"/>
              </a:rPr>
              <a:t> </a:t>
            </a:r>
            <a:r>
              <a:rPr lang="en-US" altLang="en-US" sz="1400" dirty="0">
                <a:solidFill>
                  <a:schemeClr val="tx2"/>
                </a:solidFill>
                <a:latin typeface="Times New Roman" pitchFamily="18" charset="0"/>
              </a:rPr>
              <a:t>result is cropped out </a:t>
            </a:r>
            <a:r>
              <a:rPr lang="en-US" altLang="en-US" sz="1400" dirty="0" smtClean="0">
                <a:solidFill>
                  <a:schemeClr val="tx2"/>
                </a:solidFill>
                <a:latin typeface="Times New Roman" pitchFamily="18" charset="0"/>
              </a:rPr>
              <a:t>of </a:t>
            </a:r>
            <a:r>
              <a:rPr lang="en-US" altLang="en-US" sz="1400" b="1" dirty="0" smtClean="0">
                <a:solidFill>
                  <a:schemeClr val="tx2"/>
                </a:solidFill>
                <a:latin typeface="Times New Roman" pitchFamily="18" charset="0"/>
              </a:rPr>
              <a:t>A</a:t>
            </a:r>
            <a:r>
              <a:rPr lang="en-US" altLang="en-US" sz="1400" dirty="0" smtClean="0">
                <a:solidFill>
                  <a:schemeClr val="tx2"/>
                </a:solidFill>
                <a:latin typeface="Times New Roman" pitchFamily="18" charset="0"/>
              </a:rPr>
              <a:t> starting at the origin of </a:t>
            </a:r>
            <a:r>
              <a:rPr lang="en-US" altLang="en-US" sz="1400" b="1" dirty="0" smtClean="0">
                <a:solidFill>
                  <a:srgbClr val="000000"/>
                </a:solidFill>
                <a:latin typeface="Times New Roman" pitchFamily="18" charset="0"/>
              </a:rPr>
              <a:t>h</a:t>
            </a:r>
            <a:r>
              <a:rPr lang="en-US" altLang="en-US" sz="1400" dirty="0" smtClean="0">
                <a:solidFill>
                  <a:srgbClr val="000000"/>
                </a:solidFill>
                <a:latin typeface="Times New Roman" pitchFamily="18" charset="0"/>
              </a:rPr>
              <a:t>, typically (</a:t>
            </a:r>
            <a:r>
              <a:rPr lang="en-US" altLang="en-US" sz="1400" dirty="0" smtClean="0">
                <a:solidFill>
                  <a:srgbClr val="000000"/>
                </a:solidFill>
                <a:latin typeface="Times New Roman" pitchFamily="18" charset="0"/>
                <a:sym typeface="Symbol" panose="05050102010706020507" pitchFamily="18" charset="2"/>
              </a:rPr>
              <a:t></a:t>
            </a:r>
            <a:r>
              <a:rPr lang="en-US" altLang="en-US" sz="1400" i="1" dirty="0" smtClean="0">
                <a:solidFill>
                  <a:srgbClr val="000000"/>
                </a:solidFill>
                <a:latin typeface="Times New Roman" pitchFamily="18" charset="0"/>
                <a:sym typeface="Symbol" panose="05050102010706020507" pitchFamily="18" charset="2"/>
              </a:rPr>
              <a:t>M</a:t>
            </a:r>
            <a:r>
              <a:rPr lang="en-US" altLang="en-US" sz="1400" dirty="0" smtClean="0">
                <a:solidFill>
                  <a:srgbClr val="000000"/>
                </a:solidFill>
                <a:latin typeface="Times New Roman" pitchFamily="18" charset="0"/>
                <a:sym typeface="Symbol" panose="05050102010706020507" pitchFamily="18" charset="2"/>
              </a:rPr>
              <a:t>/2+1, N/2+1)</a:t>
            </a:r>
            <a:endParaRPr lang="en-US" altLang="en-US" sz="1400" dirty="0">
              <a:solidFill>
                <a:schemeClr val="tx2"/>
              </a:solidFill>
              <a:latin typeface="Times New Roman" pitchFamily="18" charset="0"/>
            </a:endParaRP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19" y="1598605"/>
            <a:ext cx="5532131" cy="3886208"/>
          </a:xfrm>
          <a:prstGeom prst="rect">
            <a:avLst/>
          </a:prstGeom>
        </p:spPr>
      </p:pic>
      <p:sp>
        <p:nvSpPr>
          <p:cNvPr id="44042" name="Text Box 16"/>
          <p:cNvSpPr txBox="1">
            <a:spLocks noChangeArrowheads="1"/>
          </p:cNvSpPr>
          <p:nvPr/>
        </p:nvSpPr>
        <p:spPr bwMode="auto">
          <a:xfrm>
            <a:off x="6121400" y="1958975"/>
            <a:ext cx="2260600" cy="639763"/>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200" dirty="0"/>
              <a:t>The original image has a black impulse at the center and zeros (white) elsewhere.</a:t>
            </a:r>
          </a:p>
        </p:txBody>
      </p:sp>
      <p:sp>
        <p:nvSpPr>
          <p:cNvPr id="44043" name="Text Box 17"/>
          <p:cNvSpPr txBox="1">
            <a:spLocks noChangeArrowheads="1"/>
          </p:cNvSpPr>
          <p:nvPr/>
        </p:nvSpPr>
        <p:spPr bwMode="auto">
          <a:xfrm>
            <a:off x="6121400" y="3148013"/>
            <a:ext cx="2260600" cy="639763"/>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200" dirty="0"/>
              <a:t>The weight matrix has a gray ‘L’ at its left and zeros (white) elsewhere.</a:t>
            </a:r>
          </a:p>
        </p:txBody>
      </p:sp>
      <p:sp>
        <p:nvSpPr>
          <p:cNvPr id="44044" name="Text Box 18"/>
          <p:cNvSpPr txBox="1">
            <a:spLocks noChangeArrowheads="1"/>
          </p:cNvSpPr>
          <p:nvPr/>
        </p:nvSpPr>
        <p:spPr bwMode="auto">
          <a:xfrm>
            <a:off x="6121400" y="4244975"/>
            <a:ext cx="2260600" cy="82232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200"/>
              <a:t>The resulting image has a copy of the weight matrix pegged to the impulse location.</a:t>
            </a:r>
          </a:p>
        </p:txBody>
      </p:sp>
      <p:sp>
        <p:nvSpPr>
          <p:cNvPr id="44039" name="Text Box 19"/>
          <p:cNvSpPr txBox="1">
            <a:spLocks noChangeArrowheads="1"/>
          </p:cNvSpPr>
          <p:nvPr/>
        </p:nvSpPr>
        <p:spPr bwMode="auto">
          <a:xfrm>
            <a:off x="4724400" y="5471319"/>
            <a:ext cx="2590800" cy="639763"/>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200" dirty="0"/>
              <a:t>In the result, the origin of the weight matrix coincides with the original location of the impulse.</a:t>
            </a:r>
          </a:p>
        </p:txBody>
      </p:sp>
      <p:sp>
        <p:nvSpPr>
          <p:cNvPr id="44040" name="Text Box 5"/>
          <p:cNvSpPr txBox="1">
            <a:spLocks noChangeArrowheads="1"/>
          </p:cNvSpPr>
          <p:nvPr/>
        </p:nvSpPr>
        <p:spPr bwMode="auto">
          <a:xfrm>
            <a:off x="1366838" y="5421313"/>
            <a:ext cx="1888722" cy="738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solidFill>
                  <a:srgbClr val="FF0000"/>
                </a:solidFill>
                <a:latin typeface="Calibri" panose="020F0502020204030204" pitchFamily="34" charset="0"/>
              </a:rPr>
              <a:t>original image, </a:t>
            </a:r>
            <a:r>
              <a:rPr lang="en-US" altLang="en-US" sz="1400" b="1" dirty="0">
                <a:solidFill>
                  <a:srgbClr val="FF0000"/>
                </a:solidFill>
                <a:latin typeface="Times New Roman" pitchFamily="18" charset="0"/>
              </a:rPr>
              <a:t>I</a:t>
            </a:r>
          </a:p>
          <a:p>
            <a:pPr algn="l"/>
            <a:r>
              <a:rPr lang="en-US" altLang="en-US" sz="1400" dirty="0">
                <a:solidFill>
                  <a:srgbClr val="00FF00"/>
                </a:solidFill>
                <a:latin typeface="Calibri" panose="020F0502020204030204" pitchFamily="34" charset="0"/>
              </a:rPr>
              <a:t>effective neighborhood</a:t>
            </a:r>
          </a:p>
          <a:p>
            <a:pPr algn="l"/>
            <a:r>
              <a:rPr lang="en-US" altLang="en-US" sz="1400" dirty="0" smtClean="0">
                <a:solidFill>
                  <a:schemeClr val="accent1"/>
                </a:solidFill>
                <a:latin typeface="Calibri" panose="020F0502020204030204" pitchFamily="34" charset="0"/>
              </a:rPr>
              <a:t>accumulator </a:t>
            </a:r>
            <a:r>
              <a:rPr lang="en-US" altLang="en-US" sz="1400" dirty="0">
                <a:solidFill>
                  <a:schemeClr val="accent1"/>
                </a:solidFill>
                <a:latin typeface="Calibri" panose="020F0502020204030204" pitchFamily="34" charset="0"/>
              </a:rPr>
              <a:t>image, </a:t>
            </a:r>
            <a:r>
              <a:rPr lang="en-US" altLang="en-US" sz="1400" b="1" dirty="0" smtClean="0">
                <a:solidFill>
                  <a:schemeClr val="accent1"/>
                </a:solidFill>
                <a:latin typeface="Times New Roman" pitchFamily="18" charset="0"/>
              </a:rPr>
              <a:t>A</a:t>
            </a:r>
            <a:endParaRPr lang="en-US" altLang="en-US" sz="1400" b="1" dirty="0">
              <a:solidFill>
                <a:srgbClr val="FF0000"/>
              </a:solidFill>
              <a:latin typeface="Calibri" panose="020F0502020204030204" pitchFamily="34" charset="0"/>
            </a:endParaRPr>
          </a:p>
        </p:txBody>
      </p:sp>
      <p:sp>
        <p:nvSpPr>
          <p:cNvPr id="13" name="Rectangle 2"/>
          <p:cNvSpPr>
            <a:spLocks noGrp="1" noChangeArrowheads="1"/>
          </p:cNvSpPr>
          <p:nvPr>
            <p:ph type="title"/>
          </p:nvPr>
        </p:nvSpPr>
        <p:spPr>
          <a:xfrm>
            <a:off x="419943" y="1139832"/>
            <a:ext cx="8197757" cy="523862"/>
          </a:xfrm>
          <a:noFill/>
        </p:spPr>
        <p:txBody>
          <a:bodyPr wrap="none" lIns="92075" tIns="46038" rIns="92075" bIns="46038">
            <a:spAutoFit/>
          </a:bodyPr>
          <a:lstStyle/>
          <a:p>
            <a:r>
              <a:rPr lang="en-US" altLang="en-US" sz="2800" dirty="0" smtClean="0"/>
              <a:t>Convolution via Copy, Multiply, and Shift of the Image</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432" y="2363788"/>
            <a:ext cx="5532131" cy="3886208"/>
          </a:xfrm>
          <a:prstGeom prst="rect">
            <a:avLst/>
          </a:prstGeom>
        </p:spPr>
      </p:pic>
      <p:sp>
        <p:nvSpPr>
          <p:cNvPr id="45062" name="Text Box 1031"/>
          <p:cNvSpPr txBox="1">
            <a:spLocks noChangeArrowheads="1"/>
          </p:cNvSpPr>
          <p:nvPr/>
        </p:nvSpPr>
        <p:spPr bwMode="auto">
          <a:xfrm>
            <a:off x="392113" y="2792413"/>
            <a:ext cx="1676400" cy="3046988"/>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600" dirty="0"/>
              <a:t>The position of the </a:t>
            </a:r>
            <a:r>
              <a:rPr lang="en-US" altLang="en-US" sz="1600" dirty="0" smtClean="0"/>
              <a:t>purple square </a:t>
            </a:r>
            <a:r>
              <a:rPr lang="en-US" altLang="en-US" sz="1600" dirty="0"/>
              <a:t>relative the center of the weight matrix indicates the shift of the original image relative to the middle of the padded image.</a:t>
            </a:r>
          </a:p>
        </p:txBody>
      </p:sp>
      <p:sp>
        <p:nvSpPr>
          <p:cNvPr id="45063" name="Text Box 1032"/>
          <p:cNvSpPr txBox="1">
            <a:spLocks noChangeArrowheads="1"/>
          </p:cNvSpPr>
          <p:nvPr/>
        </p:nvSpPr>
        <p:spPr bwMode="auto">
          <a:xfrm>
            <a:off x="3657600" y="1600200"/>
            <a:ext cx="4953000" cy="738664"/>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t>Each copy of the (entire) image is multiplied by the value of the weight matrix in </a:t>
            </a:r>
            <a:r>
              <a:rPr lang="en-US" altLang="en-US" sz="1400" dirty="0" smtClean="0"/>
              <a:t>purple </a:t>
            </a:r>
            <a:r>
              <a:rPr lang="en-US" altLang="en-US" sz="1400" dirty="0"/>
              <a:t>square (here, white = 0) before being accumulated (</a:t>
            </a:r>
            <a:r>
              <a:rPr lang="en-US" altLang="en-US" sz="1400" dirty="0" err="1"/>
              <a:t>pixelwise</a:t>
            </a:r>
            <a:r>
              <a:rPr lang="en-US" altLang="en-US" sz="1400" dirty="0"/>
              <a:t>) in the padded image</a:t>
            </a:r>
          </a:p>
        </p:txBody>
      </p:sp>
      <p:sp>
        <p:nvSpPr>
          <p:cNvPr id="45064" name="Text Box 1044"/>
          <p:cNvSpPr txBox="1">
            <a:spLocks noChangeArrowheads="1"/>
          </p:cNvSpPr>
          <p:nvPr/>
        </p:nvSpPr>
        <p:spPr bwMode="auto">
          <a:xfrm>
            <a:off x="7391400" y="3089275"/>
            <a:ext cx="1295400" cy="2432050"/>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t>In this image, only the pixel in the center is nonzero so only it shows a result when the image is multiplied by a nonzero value</a:t>
            </a:r>
          </a:p>
        </p:txBody>
      </p:sp>
      <p:sp>
        <p:nvSpPr>
          <p:cNvPr id="45065" name="Rectangle 1050"/>
          <p:cNvSpPr>
            <a:spLocks noGrp="1" noChangeArrowheads="1"/>
          </p:cNvSpPr>
          <p:nvPr>
            <p:ph type="title"/>
          </p:nvPr>
        </p:nvSpPr>
        <p:spPr>
          <a:xfrm>
            <a:off x="457200" y="1143000"/>
            <a:ext cx="3048000" cy="1187450"/>
          </a:xfrm>
          <a:noFill/>
        </p:spPr>
        <p:txBody>
          <a:bodyPr lIns="92075" tIns="46038" rIns="92075" bIns="46038">
            <a:spAutoFit/>
          </a:bodyPr>
          <a:lstStyle/>
          <a:p>
            <a:r>
              <a:rPr lang="en-US" altLang="en-US" sz="2400" smtClean="0"/>
              <a:t>Convolution by Copying, Multiplying, and Shifting the Image</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432" y="2363788"/>
            <a:ext cx="5532131" cy="3886208"/>
          </a:xfrm>
          <a:prstGeom prst="rect">
            <a:avLst/>
          </a:prstGeom>
        </p:spPr>
      </p:pic>
      <p:sp>
        <p:nvSpPr>
          <p:cNvPr id="14" name="Text Box 1031"/>
          <p:cNvSpPr txBox="1">
            <a:spLocks noChangeArrowheads="1"/>
          </p:cNvSpPr>
          <p:nvPr/>
        </p:nvSpPr>
        <p:spPr bwMode="auto">
          <a:xfrm>
            <a:off x="392113" y="2792413"/>
            <a:ext cx="1676400" cy="3046988"/>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600" dirty="0"/>
              <a:t>The position of the </a:t>
            </a:r>
            <a:r>
              <a:rPr lang="en-US" altLang="en-US" sz="1600" dirty="0" smtClean="0"/>
              <a:t>purple </a:t>
            </a:r>
            <a:r>
              <a:rPr lang="en-US" altLang="en-US" sz="1600" dirty="0"/>
              <a:t>square relative the center of the weight matrix indicates the shift of the original image relative to the middle of the padded image.</a:t>
            </a:r>
          </a:p>
        </p:txBody>
      </p:sp>
      <p:sp>
        <p:nvSpPr>
          <p:cNvPr id="46088" name="Line 5"/>
          <p:cNvSpPr>
            <a:spLocks noChangeShapeType="1"/>
          </p:cNvSpPr>
          <p:nvPr/>
        </p:nvSpPr>
        <p:spPr bwMode="auto">
          <a:xfrm rot="-8100000">
            <a:off x="2897982" y="2504281"/>
            <a:ext cx="457200" cy="1587"/>
          </a:xfrm>
          <a:prstGeom prst="line">
            <a:avLst/>
          </a:prstGeom>
          <a:noFill/>
          <a:ln w="19050">
            <a:solidFill>
              <a:srgbClr val="33CCFF"/>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6090" name="Freeform 7"/>
          <p:cNvSpPr>
            <a:spLocks/>
          </p:cNvSpPr>
          <p:nvPr/>
        </p:nvSpPr>
        <p:spPr bwMode="auto">
          <a:xfrm>
            <a:off x="479425" y="2990850"/>
            <a:ext cx="2389188" cy="622300"/>
          </a:xfrm>
          <a:custGeom>
            <a:avLst/>
            <a:gdLst>
              <a:gd name="T0" fmla="*/ 2147483647 w 1505"/>
              <a:gd name="T1" fmla="*/ 2147483647 h 392"/>
              <a:gd name="T2" fmla="*/ 2147483647 w 1505"/>
              <a:gd name="T3" fmla="*/ 2147483647 h 392"/>
              <a:gd name="T4" fmla="*/ 2147483647 w 1505"/>
              <a:gd name="T5" fmla="*/ 2147483647 h 392"/>
              <a:gd name="T6" fmla="*/ 2147483647 w 1505"/>
              <a:gd name="T7" fmla="*/ 2147483647 h 392"/>
              <a:gd name="T8" fmla="*/ 2147483647 w 1505"/>
              <a:gd name="T9" fmla="*/ 2147483647 h 392"/>
              <a:gd name="T10" fmla="*/ 2147483647 w 1505"/>
              <a:gd name="T11" fmla="*/ 2147483647 h 392"/>
              <a:gd name="T12" fmla="*/ 2147483647 w 1505"/>
              <a:gd name="T13" fmla="*/ 2147483647 h 392"/>
              <a:gd name="T14" fmla="*/ 2147483647 w 1505"/>
              <a:gd name="T15" fmla="*/ 2147483647 h 392"/>
              <a:gd name="T16" fmla="*/ 2147483647 w 1505"/>
              <a:gd name="T17" fmla="*/ 2147483647 h 392"/>
              <a:gd name="T18" fmla="*/ 2147483647 w 1505"/>
              <a:gd name="T19" fmla="*/ 2147483647 h 392"/>
              <a:gd name="T20" fmla="*/ 2147483647 w 1505"/>
              <a:gd name="T21" fmla="*/ 2147483647 h 392"/>
              <a:gd name="T22" fmla="*/ 2147483647 w 1505"/>
              <a:gd name="T23" fmla="*/ 2147483647 h 392"/>
              <a:gd name="T24" fmla="*/ 2147483647 w 1505"/>
              <a:gd name="T25" fmla="*/ 2147483647 h 392"/>
              <a:gd name="T26" fmla="*/ 2147483647 w 1505"/>
              <a:gd name="T27" fmla="*/ 2147483647 h 392"/>
              <a:gd name="T28" fmla="*/ 2147483647 w 1505"/>
              <a:gd name="T29" fmla="*/ 2147483647 h 392"/>
              <a:gd name="T30" fmla="*/ 2147483647 w 1505"/>
              <a:gd name="T31" fmla="*/ 2147483647 h 392"/>
              <a:gd name="T32" fmla="*/ 2147483647 w 1505"/>
              <a:gd name="T33" fmla="*/ 2147483647 h 392"/>
              <a:gd name="T34" fmla="*/ 2147483647 w 1505"/>
              <a:gd name="T35" fmla="*/ 0 h 392"/>
              <a:gd name="T36" fmla="*/ 2147483647 w 1505"/>
              <a:gd name="T37" fmla="*/ 2147483647 h 392"/>
              <a:gd name="T38" fmla="*/ 2147483647 w 1505"/>
              <a:gd name="T39" fmla="*/ 2147483647 h 392"/>
              <a:gd name="T40" fmla="*/ 2147483647 w 1505"/>
              <a:gd name="T41" fmla="*/ 2147483647 h 392"/>
              <a:gd name="T42" fmla="*/ 2147483647 w 1505"/>
              <a:gd name="T43" fmla="*/ 2147483647 h 392"/>
              <a:gd name="T44" fmla="*/ 2147483647 w 1505"/>
              <a:gd name="T45" fmla="*/ 2147483647 h 392"/>
              <a:gd name="T46" fmla="*/ 2147483647 w 1505"/>
              <a:gd name="T47" fmla="*/ 2147483647 h 392"/>
              <a:gd name="T48" fmla="*/ 2147483647 w 1505"/>
              <a:gd name="T49" fmla="*/ 2147483647 h 392"/>
              <a:gd name="T50" fmla="*/ 2147483647 w 1505"/>
              <a:gd name="T51" fmla="*/ 2147483647 h 3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05" h="392">
                <a:moveTo>
                  <a:pt x="206" y="120"/>
                </a:moveTo>
                <a:cubicBezTo>
                  <a:pt x="263" y="63"/>
                  <a:pt x="322" y="63"/>
                  <a:pt x="402" y="52"/>
                </a:cubicBezTo>
                <a:cubicBezTo>
                  <a:pt x="456" y="55"/>
                  <a:pt x="515" y="49"/>
                  <a:pt x="562" y="80"/>
                </a:cubicBezTo>
                <a:cubicBezTo>
                  <a:pt x="578" y="107"/>
                  <a:pt x="594" y="84"/>
                  <a:pt x="598" y="172"/>
                </a:cubicBezTo>
                <a:cubicBezTo>
                  <a:pt x="582" y="200"/>
                  <a:pt x="589" y="214"/>
                  <a:pt x="562" y="232"/>
                </a:cubicBezTo>
                <a:cubicBezTo>
                  <a:pt x="549" y="252"/>
                  <a:pt x="526" y="265"/>
                  <a:pt x="498" y="284"/>
                </a:cubicBezTo>
                <a:cubicBezTo>
                  <a:pt x="494" y="287"/>
                  <a:pt x="466" y="312"/>
                  <a:pt x="466" y="312"/>
                </a:cubicBezTo>
                <a:cubicBezTo>
                  <a:pt x="452" y="333"/>
                  <a:pt x="431" y="333"/>
                  <a:pt x="410" y="344"/>
                </a:cubicBezTo>
                <a:cubicBezTo>
                  <a:pt x="338" y="380"/>
                  <a:pt x="233" y="381"/>
                  <a:pt x="154" y="392"/>
                </a:cubicBezTo>
                <a:cubicBezTo>
                  <a:pt x="123" y="391"/>
                  <a:pt x="101" y="358"/>
                  <a:pt x="70" y="356"/>
                </a:cubicBezTo>
                <a:cubicBezTo>
                  <a:pt x="58" y="355"/>
                  <a:pt x="41" y="340"/>
                  <a:pt x="34" y="336"/>
                </a:cubicBezTo>
                <a:cubicBezTo>
                  <a:pt x="30" y="333"/>
                  <a:pt x="22" y="328"/>
                  <a:pt x="22" y="328"/>
                </a:cubicBezTo>
                <a:cubicBezTo>
                  <a:pt x="17" y="320"/>
                  <a:pt x="11" y="312"/>
                  <a:pt x="6" y="304"/>
                </a:cubicBezTo>
                <a:cubicBezTo>
                  <a:pt x="0" y="295"/>
                  <a:pt x="6" y="262"/>
                  <a:pt x="18" y="252"/>
                </a:cubicBezTo>
                <a:cubicBezTo>
                  <a:pt x="53" y="222"/>
                  <a:pt x="80" y="178"/>
                  <a:pt x="122" y="164"/>
                </a:cubicBezTo>
                <a:cubicBezTo>
                  <a:pt x="196" y="139"/>
                  <a:pt x="256" y="95"/>
                  <a:pt x="326" y="60"/>
                </a:cubicBezTo>
                <a:cubicBezTo>
                  <a:pt x="356" y="45"/>
                  <a:pt x="473" y="58"/>
                  <a:pt x="478" y="56"/>
                </a:cubicBezTo>
                <a:cubicBezTo>
                  <a:pt x="561" y="31"/>
                  <a:pt x="635" y="7"/>
                  <a:pt x="722" y="0"/>
                </a:cubicBezTo>
                <a:cubicBezTo>
                  <a:pt x="785" y="1"/>
                  <a:pt x="847" y="2"/>
                  <a:pt x="910" y="4"/>
                </a:cubicBezTo>
                <a:cubicBezTo>
                  <a:pt x="937" y="5"/>
                  <a:pt x="961" y="16"/>
                  <a:pt x="986" y="24"/>
                </a:cubicBezTo>
                <a:cubicBezTo>
                  <a:pt x="1020" y="35"/>
                  <a:pt x="1059" y="37"/>
                  <a:pt x="1094" y="44"/>
                </a:cubicBezTo>
                <a:cubicBezTo>
                  <a:pt x="1138" y="53"/>
                  <a:pt x="1182" y="69"/>
                  <a:pt x="1226" y="80"/>
                </a:cubicBezTo>
                <a:cubicBezTo>
                  <a:pt x="1237" y="83"/>
                  <a:pt x="1247" y="85"/>
                  <a:pt x="1258" y="88"/>
                </a:cubicBezTo>
                <a:cubicBezTo>
                  <a:pt x="1263" y="89"/>
                  <a:pt x="1274" y="92"/>
                  <a:pt x="1274" y="92"/>
                </a:cubicBezTo>
                <a:cubicBezTo>
                  <a:pt x="1312" y="118"/>
                  <a:pt x="1386" y="116"/>
                  <a:pt x="1430" y="120"/>
                </a:cubicBezTo>
                <a:cubicBezTo>
                  <a:pt x="1491" y="116"/>
                  <a:pt x="1505" y="116"/>
                  <a:pt x="1470" y="116"/>
                </a:cubicBezTo>
              </a:path>
            </a:pathLst>
          </a:custGeom>
          <a:noFill/>
          <a:ln w="28575" cap="flat" cmpd="sng">
            <a:solidFill>
              <a:srgbClr val="33CCFF"/>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6091" name="Freeform 8"/>
          <p:cNvSpPr>
            <a:spLocks/>
          </p:cNvSpPr>
          <p:nvPr/>
        </p:nvSpPr>
        <p:spPr bwMode="auto">
          <a:xfrm>
            <a:off x="838200" y="3295650"/>
            <a:ext cx="2178050" cy="647700"/>
          </a:xfrm>
          <a:custGeom>
            <a:avLst/>
            <a:gdLst>
              <a:gd name="T0" fmla="*/ 2147483647 w 1372"/>
              <a:gd name="T1" fmla="*/ 2147483647 h 408"/>
              <a:gd name="T2" fmla="*/ 2147483647 w 1372"/>
              <a:gd name="T3" fmla="*/ 2147483647 h 408"/>
              <a:gd name="T4" fmla="*/ 2147483647 w 1372"/>
              <a:gd name="T5" fmla="*/ 2147483647 h 408"/>
              <a:gd name="T6" fmla="*/ 2147483647 w 1372"/>
              <a:gd name="T7" fmla="*/ 2147483647 h 408"/>
              <a:gd name="T8" fmla="*/ 2147483647 w 1372"/>
              <a:gd name="T9" fmla="*/ 2147483647 h 408"/>
              <a:gd name="T10" fmla="*/ 0 w 1372"/>
              <a:gd name="T11" fmla="*/ 2147483647 h 408"/>
              <a:gd name="T12" fmla="*/ 2147483647 w 1372"/>
              <a:gd name="T13" fmla="*/ 2147483647 h 408"/>
              <a:gd name="T14" fmla="*/ 2147483647 w 1372"/>
              <a:gd name="T15" fmla="*/ 2147483647 h 408"/>
              <a:gd name="T16" fmla="*/ 2147483647 w 1372"/>
              <a:gd name="T17" fmla="*/ 2147483647 h 408"/>
              <a:gd name="T18" fmla="*/ 2147483647 w 1372"/>
              <a:gd name="T19" fmla="*/ 2147483647 h 408"/>
              <a:gd name="T20" fmla="*/ 2147483647 w 1372"/>
              <a:gd name="T21" fmla="*/ 2147483647 h 408"/>
              <a:gd name="T22" fmla="*/ 2147483647 w 1372"/>
              <a:gd name="T23" fmla="*/ 2147483647 h 408"/>
              <a:gd name="T24" fmla="*/ 2147483647 w 1372"/>
              <a:gd name="T25" fmla="*/ 2147483647 h 408"/>
              <a:gd name="T26" fmla="*/ 2147483647 w 1372"/>
              <a:gd name="T27" fmla="*/ 2147483647 h 408"/>
              <a:gd name="T28" fmla="*/ 2147483647 w 1372"/>
              <a:gd name="T29" fmla="*/ 2147483647 h 408"/>
              <a:gd name="T30" fmla="*/ 2147483647 w 1372"/>
              <a:gd name="T31" fmla="*/ 2147483647 h 408"/>
              <a:gd name="T32" fmla="*/ 2147483647 w 1372"/>
              <a:gd name="T33" fmla="*/ 2147483647 h 408"/>
              <a:gd name="T34" fmla="*/ 2147483647 w 1372"/>
              <a:gd name="T35" fmla="*/ 0 h 4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72" h="408">
                <a:moveTo>
                  <a:pt x="424" y="400"/>
                </a:moveTo>
                <a:cubicBezTo>
                  <a:pt x="457" y="367"/>
                  <a:pt x="468" y="317"/>
                  <a:pt x="488" y="276"/>
                </a:cubicBezTo>
                <a:cubicBezTo>
                  <a:pt x="487" y="260"/>
                  <a:pt x="488" y="243"/>
                  <a:pt x="484" y="228"/>
                </a:cubicBezTo>
                <a:cubicBezTo>
                  <a:pt x="475" y="197"/>
                  <a:pt x="454" y="198"/>
                  <a:pt x="432" y="184"/>
                </a:cubicBezTo>
                <a:cubicBezTo>
                  <a:pt x="388" y="155"/>
                  <a:pt x="311" y="145"/>
                  <a:pt x="260" y="128"/>
                </a:cubicBezTo>
                <a:cubicBezTo>
                  <a:pt x="168" y="134"/>
                  <a:pt x="36" y="129"/>
                  <a:pt x="0" y="236"/>
                </a:cubicBezTo>
                <a:cubicBezTo>
                  <a:pt x="1" y="255"/>
                  <a:pt x="1" y="274"/>
                  <a:pt x="4" y="292"/>
                </a:cubicBezTo>
                <a:cubicBezTo>
                  <a:pt x="5" y="297"/>
                  <a:pt x="10" y="300"/>
                  <a:pt x="12" y="304"/>
                </a:cubicBezTo>
                <a:cubicBezTo>
                  <a:pt x="60" y="400"/>
                  <a:pt x="158" y="403"/>
                  <a:pt x="256" y="408"/>
                </a:cubicBezTo>
                <a:cubicBezTo>
                  <a:pt x="361" y="404"/>
                  <a:pt x="463" y="391"/>
                  <a:pt x="568" y="384"/>
                </a:cubicBezTo>
                <a:cubicBezTo>
                  <a:pt x="603" y="372"/>
                  <a:pt x="640" y="376"/>
                  <a:pt x="676" y="368"/>
                </a:cubicBezTo>
                <a:cubicBezTo>
                  <a:pt x="765" y="348"/>
                  <a:pt x="856" y="333"/>
                  <a:pt x="944" y="308"/>
                </a:cubicBezTo>
                <a:cubicBezTo>
                  <a:pt x="965" y="302"/>
                  <a:pt x="983" y="293"/>
                  <a:pt x="1004" y="288"/>
                </a:cubicBezTo>
                <a:cubicBezTo>
                  <a:pt x="1041" y="264"/>
                  <a:pt x="1092" y="280"/>
                  <a:pt x="1132" y="260"/>
                </a:cubicBezTo>
                <a:cubicBezTo>
                  <a:pt x="1177" y="238"/>
                  <a:pt x="1162" y="256"/>
                  <a:pt x="1204" y="228"/>
                </a:cubicBezTo>
                <a:cubicBezTo>
                  <a:pt x="1211" y="223"/>
                  <a:pt x="1289" y="189"/>
                  <a:pt x="1296" y="184"/>
                </a:cubicBezTo>
                <a:cubicBezTo>
                  <a:pt x="1309" y="175"/>
                  <a:pt x="1339" y="133"/>
                  <a:pt x="1352" y="124"/>
                </a:cubicBezTo>
                <a:cubicBezTo>
                  <a:pt x="1362" y="109"/>
                  <a:pt x="1359" y="13"/>
                  <a:pt x="1372" y="0"/>
                </a:cubicBezTo>
              </a:path>
            </a:pathLst>
          </a:custGeom>
          <a:noFill/>
          <a:ln w="28575" cap="flat" cmpd="sng">
            <a:solidFill>
              <a:srgbClr val="33CCFF"/>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6092" name="Freeform 9"/>
          <p:cNvSpPr>
            <a:spLocks/>
          </p:cNvSpPr>
          <p:nvPr/>
        </p:nvSpPr>
        <p:spPr bwMode="auto">
          <a:xfrm>
            <a:off x="222250" y="1924050"/>
            <a:ext cx="3060700" cy="2921000"/>
          </a:xfrm>
          <a:custGeom>
            <a:avLst/>
            <a:gdLst>
              <a:gd name="T0" fmla="*/ 2147483647 w 1928"/>
              <a:gd name="T1" fmla="*/ 2147483647 h 1840"/>
              <a:gd name="T2" fmla="*/ 2147483647 w 1928"/>
              <a:gd name="T3" fmla="*/ 2147483647 h 1840"/>
              <a:gd name="T4" fmla="*/ 2147483647 w 1928"/>
              <a:gd name="T5" fmla="*/ 2147483647 h 1840"/>
              <a:gd name="T6" fmla="*/ 2147483647 w 1928"/>
              <a:gd name="T7" fmla="*/ 2147483647 h 1840"/>
              <a:gd name="T8" fmla="*/ 2147483647 w 1928"/>
              <a:gd name="T9" fmla="*/ 2147483647 h 1840"/>
              <a:gd name="T10" fmla="*/ 2147483647 w 1928"/>
              <a:gd name="T11" fmla="*/ 2147483647 h 1840"/>
              <a:gd name="T12" fmla="*/ 2147483647 w 1928"/>
              <a:gd name="T13" fmla="*/ 2147483647 h 1840"/>
              <a:gd name="T14" fmla="*/ 2147483647 w 1928"/>
              <a:gd name="T15" fmla="*/ 2147483647 h 1840"/>
              <a:gd name="T16" fmla="*/ 2147483647 w 1928"/>
              <a:gd name="T17" fmla="*/ 2147483647 h 1840"/>
              <a:gd name="T18" fmla="*/ 2147483647 w 1928"/>
              <a:gd name="T19" fmla="*/ 2147483647 h 1840"/>
              <a:gd name="T20" fmla="*/ 2147483647 w 1928"/>
              <a:gd name="T21" fmla="*/ 2147483647 h 1840"/>
              <a:gd name="T22" fmla="*/ 2147483647 w 1928"/>
              <a:gd name="T23" fmla="*/ 2147483647 h 1840"/>
              <a:gd name="T24" fmla="*/ 2147483647 w 1928"/>
              <a:gd name="T25" fmla="*/ 2147483647 h 1840"/>
              <a:gd name="T26" fmla="*/ 2147483647 w 1928"/>
              <a:gd name="T27" fmla="*/ 2147483647 h 1840"/>
              <a:gd name="T28" fmla="*/ 2147483647 w 1928"/>
              <a:gd name="T29" fmla="*/ 2147483647 h 1840"/>
              <a:gd name="T30" fmla="*/ 2147483647 w 1928"/>
              <a:gd name="T31" fmla="*/ 2147483647 h 1840"/>
              <a:gd name="T32" fmla="*/ 2147483647 w 1928"/>
              <a:gd name="T33" fmla="*/ 2147483647 h 1840"/>
              <a:gd name="T34" fmla="*/ 0 w 1928"/>
              <a:gd name="T35" fmla="*/ 2147483647 h 1840"/>
              <a:gd name="T36" fmla="*/ 2147483647 w 1928"/>
              <a:gd name="T37" fmla="*/ 2147483647 h 1840"/>
              <a:gd name="T38" fmla="*/ 2147483647 w 1928"/>
              <a:gd name="T39" fmla="*/ 2147483647 h 1840"/>
              <a:gd name="T40" fmla="*/ 2147483647 w 1928"/>
              <a:gd name="T41" fmla="*/ 2147483647 h 1840"/>
              <a:gd name="T42" fmla="*/ 2147483647 w 1928"/>
              <a:gd name="T43" fmla="*/ 2147483647 h 1840"/>
              <a:gd name="T44" fmla="*/ 2147483647 w 1928"/>
              <a:gd name="T45" fmla="*/ 2147483647 h 1840"/>
              <a:gd name="T46" fmla="*/ 2147483647 w 1928"/>
              <a:gd name="T47" fmla="*/ 2147483647 h 1840"/>
              <a:gd name="T48" fmla="*/ 2147483647 w 1928"/>
              <a:gd name="T49" fmla="*/ 2147483647 h 1840"/>
              <a:gd name="T50" fmla="*/ 2147483647 w 1928"/>
              <a:gd name="T51" fmla="*/ 2147483647 h 1840"/>
              <a:gd name="T52" fmla="*/ 2147483647 w 1928"/>
              <a:gd name="T53" fmla="*/ 2147483647 h 1840"/>
              <a:gd name="T54" fmla="*/ 2147483647 w 1928"/>
              <a:gd name="T55" fmla="*/ 2147483647 h 1840"/>
              <a:gd name="T56" fmla="*/ 2147483647 w 1928"/>
              <a:gd name="T57" fmla="*/ 2147483647 h 1840"/>
              <a:gd name="T58" fmla="*/ 2147483647 w 1928"/>
              <a:gd name="T59" fmla="*/ 2147483647 h 1840"/>
              <a:gd name="T60" fmla="*/ 2147483647 w 1928"/>
              <a:gd name="T61" fmla="*/ 2147483647 h 1840"/>
              <a:gd name="T62" fmla="*/ 2147483647 w 1928"/>
              <a:gd name="T63" fmla="*/ 2147483647 h 1840"/>
              <a:gd name="T64" fmla="*/ 2147483647 w 1928"/>
              <a:gd name="T65" fmla="*/ 0 h 1840"/>
              <a:gd name="T66" fmla="*/ 2147483647 w 1928"/>
              <a:gd name="T67" fmla="*/ 2147483647 h 1840"/>
              <a:gd name="T68" fmla="*/ 2147483647 w 1928"/>
              <a:gd name="T69" fmla="*/ 2147483647 h 1840"/>
              <a:gd name="T70" fmla="*/ 2147483647 w 1928"/>
              <a:gd name="T71" fmla="*/ 2147483647 h 1840"/>
              <a:gd name="T72" fmla="*/ 2147483647 w 1928"/>
              <a:gd name="T73" fmla="*/ 2147483647 h 1840"/>
              <a:gd name="T74" fmla="*/ 2147483647 w 1928"/>
              <a:gd name="T75" fmla="*/ 2147483647 h 1840"/>
              <a:gd name="T76" fmla="*/ 2147483647 w 1928"/>
              <a:gd name="T77" fmla="*/ 2147483647 h 1840"/>
              <a:gd name="T78" fmla="*/ 2147483647 w 1928"/>
              <a:gd name="T79" fmla="*/ 2147483647 h 1840"/>
              <a:gd name="T80" fmla="*/ 2147483647 w 1928"/>
              <a:gd name="T81" fmla="*/ 2147483647 h 1840"/>
              <a:gd name="T82" fmla="*/ 2147483647 w 1928"/>
              <a:gd name="T83" fmla="*/ 2147483647 h 18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928" h="1840">
                <a:moveTo>
                  <a:pt x="60" y="1780"/>
                </a:moveTo>
                <a:cubicBezTo>
                  <a:pt x="70" y="1719"/>
                  <a:pt x="102" y="1644"/>
                  <a:pt x="168" y="1628"/>
                </a:cubicBezTo>
                <a:cubicBezTo>
                  <a:pt x="191" y="1613"/>
                  <a:pt x="221" y="1605"/>
                  <a:pt x="248" y="1600"/>
                </a:cubicBezTo>
                <a:cubicBezTo>
                  <a:pt x="345" y="1603"/>
                  <a:pt x="353" y="1595"/>
                  <a:pt x="412" y="1608"/>
                </a:cubicBezTo>
                <a:cubicBezTo>
                  <a:pt x="433" y="1613"/>
                  <a:pt x="450" y="1621"/>
                  <a:pt x="468" y="1632"/>
                </a:cubicBezTo>
                <a:cubicBezTo>
                  <a:pt x="476" y="1637"/>
                  <a:pt x="492" y="1648"/>
                  <a:pt x="492" y="1648"/>
                </a:cubicBezTo>
                <a:cubicBezTo>
                  <a:pt x="498" y="1658"/>
                  <a:pt x="507" y="1666"/>
                  <a:pt x="512" y="1676"/>
                </a:cubicBezTo>
                <a:cubicBezTo>
                  <a:pt x="516" y="1684"/>
                  <a:pt x="517" y="1692"/>
                  <a:pt x="520" y="1700"/>
                </a:cubicBezTo>
                <a:cubicBezTo>
                  <a:pt x="521" y="1704"/>
                  <a:pt x="524" y="1712"/>
                  <a:pt x="524" y="1712"/>
                </a:cubicBezTo>
                <a:cubicBezTo>
                  <a:pt x="521" y="1741"/>
                  <a:pt x="519" y="1789"/>
                  <a:pt x="496" y="1812"/>
                </a:cubicBezTo>
                <a:cubicBezTo>
                  <a:pt x="475" y="1833"/>
                  <a:pt x="423" y="1837"/>
                  <a:pt x="396" y="1840"/>
                </a:cubicBezTo>
                <a:cubicBezTo>
                  <a:pt x="359" y="1837"/>
                  <a:pt x="321" y="1833"/>
                  <a:pt x="284" y="1828"/>
                </a:cubicBezTo>
                <a:cubicBezTo>
                  <a:pt x="244" y="1815"/>
                  <a:pt x="204" y="1805"/>
                  <a:pt x="164" y="1792"/>
                </a:cubicBezTo>
                <a:cubicBezTo>
                  <a:pt x="148" y="1787"/>
                  <a:pt x="142" y="1776"/>
                  <a:pt x="128" y="1768"/>
                </a:cubicBezTo>
                <a:cubicBezTo>
                  <a:pt x="121" y="1764"/>
                  <a:pt x="104" y="1760"/>
                  <a:pt x="104" y="1760"/>
                </a:cubicBezTo>
                <a:cubicBezTo>
                  <a:pt x="94" y="1746"/>
                  <a:pt x="87" y="1734"/>
                  <a:pt x="72" y="1724"/>
                </a:cubicBezTo>
                <a:cubicBezTo>
                  <a:pt x="61" y="1707"/>
                  <a:pt x="43" y="1701"/>
                  <a:pt x="36" y="1680"/>
                </a:cubicBezTo>
                <a:cubicBezTo>
                  <a:pt x="22" y="1639"/>
                  <a:pt x="16" y="1596"/>
                  <a:pt x="0" y="1556"/>
                </a:cubicBezTo>
                <a:cubicBezTo>
                  <a:pt x="4" y="1454"/>
                  <a:pt x="7" y="1353"/>
                  <a:pt x="20" y="1252"/>
                </a:cubicBezTo>
                <a:cubicBezTo>
                  <a:pt x="21" y="1192"/>
                  <a:pt x="11" y="1053"/>
                  <a:pt x="32" y="968"/>
                </a:cubicBezTo>
                <a:cubicBezTo>
                  <a:pt x="34" y="937"/>
                  <a:pt x="34" y="905"/>
                  <a:pt x="44" y="876"/>
                </a:cubicBezTo>
                <a:cubicBezTo>
                  <a:pt x="49" y="827"/>
                  <a:pt x="53" y="769"/>
                  <a:pt x="76" y="724"/>
                </a:cubicBezTo>
                <a:cubicBezTo>
                  <a:pt x="91" y="650"/>
                  <a:pt x="129" y="569"/>
                  <a:pt x="172" y="508"/>
                </a:cubicBezTo>
                <a:cubicBezTo>
                  <a:pt x="182" y="494"/>
                  <a:pt x="195" y="482"/>
                  <a:pt x="204" y="468"/>
                </a:cubicBezTo>
                <a:cubicBezTo>
                  <a:pt x="218" y="447"/>
                  <a:pt x="235" y="422"/>
                  <a:pt x="256" y="408"/>
                </a:cubicBezTo>
                <a:cubicBezTo>
                  <a:pt x="313" y="370"/>
                  <a:pt x="367" y="330"/>
                  <a:pt x="424" y="292"/>
                </a:cubicBezTo>
                <a:cubicBezTo>
                  <a:pt x="479" y="255"/>
                  <a:pt x="540" y="200"/>
                  <a:pt x="604" y="184"/>
                </a:cubicBezTo>
                <a:cubicBezTo>
                  <a:pt x="627" y="168"/>
                  <a:pt x="681" y="143"/>
                  <a:pt x="708" y="136"/>
                </a:cubicBezTo>
                <a:cubicBezTo>
                  <a:pt x="721" y="132"/>
                  <a:pt x="748" y="128"/>
                  <a:pt x="748" y="128"/>
                </a:cubicBezTo>
                <a:cubicBezTo>
                  <a:pt x="775" y="114"/>
                  <a:pt x="810" y="102"/>
                  <a:pt x="840" y="96"/>
                </a:cubicBezTo>
                <a:cubicBezTo>
                  <a:pt x="953" y="40"/>
                  <a:pt x="1074" y="41"/>
                  <a:pt x="1196" y="24"/>
                </a:cubicBezTo>
                <a:cubicBezTo>
                  <a:pt x="1225" y="14"/>
                  <a:pt x="1288" y="12"/>
                  <a:pt x="1288" y="12"/>
                </a:cubicBezTo>
                <a:cubicBezTo>
                  <a:pt x="1331" y="1"/>
                  <a:pt x="1380" y="3"/>
                  <a:pt x="1424" y="0"/>
                </a:cubicBezTo>
                <a:cubicBezTo>
                  <a:pt x="1508" y="2"/>
                  <a:pt x="1573" y="7"/>
                  <a:pt x="1652" y="16"/>
                </a:cubicBezTo>
                <a:cubicBezTo>
                  <a:pt x="1705" y="29"/>
                  <a:pt x="1756" y="45"/>
                  <a:pt x="1804" y="72"/>
                </a:cubicBezTo>
                <a:cubicBezTo>
                  <a:pt x="1821" y="82"/>
                  <a:pt x="1834" y="98"/>
                  <a:pt x="1852" y="104"/>
                </a:cubicBezTo>
                <a:cubicBezTo>
                  <a:pt x="1871" y="132"/>
                  <a:pt x="1860" y="123"/>
                  <a:pt x="1880" y="136"/>
                </a:cubicBezTo>
                <a:cubicBezTo>
                  <a:pt x="1893" y="156"/>
                  <a:pt x="1907" y="175"/>
                  <a:pt x="1916" y="196"/>
                </a:cubicBezTo>
                <a:cubicBezTo>
                  <a:pt x="1919" y="204"/>
                  <a:pt x="1924" y="220"/>
                  <a:pt x="1924" y="220"/>
                </a:cubicBezTo>
                <a:cubicBezTo>
                  <a:pt x="1925" y="237"/>
                  <a:pt x="1928" y="255"/>
                  <a:pt x="1928" y="272"/>
                </a:cubicBezTo>
                <a:cubicBezTo>
                  <a:pt x="1928" y="295"/>
                  <a:pt x="1915" y="347"/>
                  <a:pt x="1888" y="356"/>
                </a:cubicBezTo>
                <a:cubicBezTo>
                  <a:pt x="1872" y="361"/>
                  <a:pt x="1879" y="357"/>
                  <a:pt x="1868" y="368"/>
                </a:cubicBezTo>
              </a:path>
            </a:pathLst>
          </a:custGeom>
          <a:noFill/>
          <a:ln w="28575" cap="flat" cmpd="sng">
            <a:solidFill>
              <a:srgbClr val="33CCFF"/>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6093" name="Rectangle 10"/>
          <p:cNvSpPr>
            <a:spLocks noGrp="1" noChangeArrowheads="1"/>
          </p:cNvSpPr>
          <p:nvPr>
            <p:ph type="title"/>
          </p:nvPr>
        </p:nvSpPr>
        <p:spPr>
          <a:xfrm>
            <a:off x="457200" y="1143000"/>
            <a:ext cx="3048000" cy="1187450"/>
          </a:xfrm>
          <a:noFill/>
        </p:spPr>
        <p:txBody>
          <a:bodyPr lIns="92075" tIns="46038" rIns="92075" bIns="46038">
            <a:spAutoFit/>
          </a:bodyPr>
          <a:lstStyle/>
          <a:p>
            <a:r>
              <a:rPr lang="en-US" altLang="en-US" sz="2400" smtClean="0"/>
              <a:t>Convolution by Copying, Multiplying, and Shifting the Image</a:t>
            </a:r>
          </a:p>
        </p:txBody>
      </p:sp>
      <p:sp>
        <p:nvSpPr>
          <p:cNvPr id="15" name="Text Box 1032"/>
          <p:cNvSpPr txBox="1">
            <a:spLocks noChangeArrowheads="1"/>
          </p:cNvSpPr>
          <p:nvPr/>
        </p:nvSpPr>
        <p:spPr bwMode="auto">
          <a:xfrm>
            <a:off x="3657600" y="1600200"/>
            <a:ext cx="4953000" cy="738664"/>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t>Each copy of the (entire) image is multiplied by the value of the weight matrix in </a:t>
            </a:r>
            <a:r>
              <a:rPr lang="en-US" altLang="en-US" sz="1400" dirty="0" smtClean="0"/>
              <a:t>purple </a:t>
            </a:r>
            <a:r>
              <a:rPr lang="en-US" altLang="en-US" sz="1400" dirty="0"/>
              <a:t>square (here, white = 0) before being accumulated (</a:t>
            </a:r>
            <a:r>
              <a:rPr lang="en-US" altLang="en-US" sz="1400" dirty="0" err="1"/>
              <a:t>pixelwise</a:t>
            </a:r>
            <a:r>
              <a:rPr lang="en-US" altLang="en-US" sz="1400" dirty="0"/>
              <a:t>) in the padded image</a:t>
            </a:r>
          </a:p>
        </p:txBody>
      </p:sp>
      <p:sp>
        <p:nvSpPr>
          <p:cNvPr id="16" name="Text Box 1044"/>
          <p:cNvSpPr txBox="1">
            <a:spLocks noChangeArrowheads="1"/>
          </p:cNvSpPr>
          <p:nvPr/>
        </p:nvSpPr>
        <p:spPr bwMode="auto">
          <a:xfrm>
            <a:off x="7391400" y="3090863"/>
            <a:ext cx="1295400" cy="2432050"/>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400" dirty="0"/>
              <a:t>In this image, only the pixel in the center is nonzero so only it shows a result when the image is multiplied by a nonzero value</a:t>
            </a:r>
          </a:p>
        </p:txBody>
      </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Text Box 3"/>
          <p:cNvSpPr txBox="1">
            <a:spLocks noChangeArrowheads="1"/>
          </p:cNvSpPr>
          <p:nvPr/>
        </p:nvSpPr>
        <p:spPr bwMode="auto">
          <a:xfrm>
            <a:off x="6029325" y="1447800"/>
            <a:ext cx="420688"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800" i="1">
                <a:solidFill>
                  <a:schemeClr val="accent1"/>
                </a:solidFill>
                <a:latin typeface="Times New Roman" pitchFamily="18" charset="0"/>
              </a:rPr>
              <a:t>C</a:t>
            </a:r>
          </a:p>
        </p:txBody>
      </p:sp>
      <p:sp>
        <p:nvSpPr>
          <p:cNvPr id="47111" name="Line 4"/>
          <p:cNvSpPr>
            <a:spLocks noChangeShapeType="1"/>
          </p:cNvSpPr>
          <p:nvPr/>
        </p:nvSpPr>
        <p:spPr bwMode="auto">
          <a:xfrm flipV="1">
            <a:off x="4572000" y="1981200"/>
            <a:ext cx="2971800" cy="0"/>
          </a:xfrm>
          <a:prstGeom prst="line">
            <a:avLst/>
          </a:prstGeom>
          <a:noFill/>
          <a:ln w="952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7112" name="Group 5"/>
          <p:cNvGrpSpPr>
            <a:grpSpLocks/>
          </p:cNvGrpSpPr>
          <p:nvPr/>
        </p:nvGrpSpPr>
        <p:grpSpPr bwMode="auto">
          <a:xfrm>
            <a:off x="3886200" y="2133600"/>
            <a:ext cx="4648200" cy="3962400"/>
            <a:chOff x="2448" y="1344"/>
            <a:chExt cx="2928" cy="2496"/>
          </a:xfrm>
        </p:grpSpPr>
        <p:grpSp>
          <p:nvGrpSpPr>
            <p:cNvPr id="47324" name="Group 6"/>
            <p:cNvGrpSpPr>
              <a:grpSpLocks/>
            </p:cNvGrpSpPr>
            <p:nvPr/>
          </p:nvGrpSpPr>
          <p:grpSpPr bwMode="auto">
            <a:xfrm>
              <a:off x="2640" y="1536"/>
              <a:ext cx="2736" cy="2304"/>
              <a:chOff x="2880" y="1440"/>
              <a:chExt cx="2736" cy="2304"/>
            </a:xfrm>
          </p:grpSpPr>
          <p:grpSp>
            <p:nvGrpSpPr>
              <p:cNvPr id="47967" name="Group 7"/>
              <p:cNvGrpSpPr>
                <a:grpSpLocks/>
              </p:cNvGrpSpPr>
              <p:nvPr/>
            </p:nvGrpSpPr>
            <p:grpSpPr bwMode="auto">
              <a:xfrm>
                <a:off x="2880" y="1440"/>
                <a:ext cx="2736" cy="144"/>
                <a:chOff x="2880" y="1440"/>
                <a:chExt cx="2736" cy="144"/>
              </a:xfrm>
            </p:grpSpPr>
            <p:sp>
              <p:nvSpPr>
                <p:cNvPr id="48268" name="Rectangle 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69" name="Rectangle 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0" name="Rectangle 1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1" name="Rectangle 1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2" name="Rectangle 1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3" name="Rectangle 1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4" name="Rectangle 1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5" name="Rectangle 1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6" name="Rectangle 1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7" name="Rectangle 1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8" name="Rectangle 1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79" name="Rectangle 1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80" name="Rectangle 2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81" name="Rectangle 2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82" name="Rectangle 2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83" name="Rectangle 2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84" name="Rectangle 2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85" name="Rectangle 2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86" name="Rectangle 2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68" name="Group 27"/>
              <p:cNvGrpSpPr>
                <a:grpSpLocks/>
              </p:cNvGrpSpPr>
              <p:nvPr/>
            </p:nvGrpSpPr>
            <p:grpSpPr bwMode="auto">
              <a:xfrm>
                <a:off x="2880" y="1584"/>
                <a:ext cx="2736" cy="144"/>
                <a:chOff x="2880" y="1440"/>
                <a:chExt cx="2736" cy="144"/>
              </a:xfrm>
            </p:grpSpPr>
            <p:sp>
              <p:nvSpPr>
                <p:cNvPr id="48249" name="Rectangle 2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0" name="Rectangle 2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1" name="Rectangle 3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2" name="Rectangle 3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3" name="Rectangle 3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4" name="Rectangle 3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5" name="Rectangle 3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6" name="Rectangle 3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7" name="Rectangle 3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8" name="Rectangle 3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59" name="Rectangle 3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60" name="Rectangle 3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61" name="Rectangle 4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62" name="Rectangle 4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63" name="Rectangle 4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64" name="Rectangle 4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65" name="Rectangle 4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66" name="Rectangle 4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67" name="Rectangle 4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69" name="Group 47"/>
              <p:cNvGrpSpPr>
                <a:grpSpLocks/>
              </p:cNvGrpSpPr>
              <p:nvPr/>
            </p:nvGrpSpPr>
            <p:grpSpPr bwMode="auto">
              <a:xfrm>
                <a:off x="2880" y="1728"/>
                <a:ext cx="2736" cy="144"/>
                <a:chOff x="2880" y="1440"/>
                <a:chExt cx="2736" cy="144"/>
              </a:xfrm>
            </p:grpSpPr>
            <p:sp>
              <p:nvSpPr>
                <p:cNvPr id="48230" name="Rectangle 4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31" name="Rectangle 4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32" name="Rectangle 5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33" name="Rectangle 5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34" name="Rectangle 5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35" name="Rectangle 5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36" name="Rectangle 5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37" name="Rectangle 5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38" name="Rectangle 5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39" name="Rectangle 5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40" name="Rectangle 5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41" name="Rectangle 5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42" name="Rectangle 6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43" name="Rectangle 6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44" name="Rectangle 6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45" name="Rectangle 6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46" name="Rectangle 6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47" name="Rectangle 6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48" name="Rectangle 6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0" name="Group 67"/>
              <p:cNvGrpSpPr>
                <a:grpSpLocks/>
              </p:cNvGrpSpPr>
              <p:nvPr/>
            </p:nvGrpSpPr>
            <p:grpSpPr bwMode="auto">
              <a:xfrm>
                <a:off x="2880" y="1872"/>
                <a:ext cx="2736" cy="144"/>
                <a:chOff x="2880" y="1440"/>
                <a:chExt cx="2736" cy="144"/>
              </a:xfrm>
            </p:grpSpPr>
            <p:sp>
              <p:nvSpPr>
                <p:cNvPr id="48211" name="Rectangle 6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12" name="Rectangle 6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13" name="Rectangle 7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14" name="Rectangle 7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15" name="Rectangle 7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16" name="Rectangle 7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17" name="Rectangle 7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18" name="Rectangle 7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19" name="Rectangle 7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0" name="Rectangle 7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1" name="Rectangle 7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2" name="Rectangle 7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3" name="Rectangle 8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4" name="Rectangle 8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5" name="Rectangle 8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6" name="Rectangle 8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7" name="Rectangle 8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8" name="Rectangle 8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29" name="Rectangle 8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1" name="Group 87"/>
              <p:cNvGrpSpPr>
                <a:grpSpLocks/>
              </p:cNvGrpSpPr>
              <p:nvPr/>
            </p:nvGrpSpPr>
            <p:grpSpPr bwMode="auto">
              <a:xfrm>
                <a:off x="2880" y="2016"/>
                <a:ext cx="2736" cy="144"/>
                <a:chOff x="2880" y="1440"/>
                <a:chExt cx="2736" cy="144"/>
              </a:xfrm>
            </p:grpSpPr>
            <p:sp>
              <p:nvSpPr>
                <p:cNvPr id="48192" name="Rectangle 8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93" name="Rectangle 8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94" name="Rectangle 9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95" name="Rectangle 9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96" name="Rectangle 9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97" name="Rectangle 9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98" name="Rectangle 9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99" name="Rectangle 9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0" name="Rectangle 9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1" name="Rectangle 9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2" name="Rectangle 9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3" name="Rectangle 9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4" name="Rectangle 10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5" name="Rectangle 10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6" name="Rectangle 10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7" name="Rectangle 10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8" name="Rectangle 10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09" name="Rectangle 10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210" name="Rectangle 10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2" name="Group 107"/>
              <p:cNvGrpSpPr>
                <a:grpSpLocks/>
              </p:cNvGrpSpPr>
              <p:nvPr/>
            </p:nvGrpSpPr>
            <p:grpSpPr bwMode="auto">
              <a:xfrm>
                <a:off x="2880" y="2160"/>
                <a:ext cx="2736" cy="144"/>
                <a:chOff x="2880" y="1440"/>
                <a:chExt cx="2736" cy="144"/>
              </a:xfrm>
            </p:grpSpPr>
            <p:sp>
              <p:nvSpPr>
                <p:cNvPr id="48173" name="Rectangle 10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74" name="Rectangle 10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75" name="Rectangle 11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76" name="Rectangle 11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77" name="Rectangle 11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78" name="Rectangle 11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79" name="Rectangle 11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0" name="Rectangle 11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1" name="Rectangle 11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2" name="Rectangle 11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3" name="Rectangle 11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4" name="Rectangle 11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5" name="Rectangle 12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6" name="Rectangle 12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7" name="Rectangle 12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8" name="Rectangle 12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89" name="Rectangle 12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90" name="Rectangle 12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91" name="Rectangle 12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3" name="Group 127"/>
              <p:cNvGrpSpPr>
                <a:grpSpLocks/>
              </p:cNvGrpSpPr>
              <p:nvPr/>
            </p:nvGrpSpPr>
            <p:grpSpPr bwMode="auto">
              <a:xfrm>
                <a:off x="2880" y="2304"/>
                <a:ext cx="2736" cy="144"/>
                <a:chOff x="2880" y="1440"/>
                <a:chExt cx="2736" cy="144"/>
              </a:xfrm>
            </p:grpSpPr>
            <p:sp>
              <p:nvSpPr>
                <p:cNvPr id="48154" name="Rectangle 12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55" name="Rectangle 12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56" name="Rectangle 13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57" name="Rectangle 13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58" name="Rectangle 13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59" name="Rectangle 13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0" name="Rectangle 13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1" name="Rectangle 13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2" name="Rectangle 13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3" name="Rectangle 13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4" name="Rectangle 13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5" name="Rectangle 13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6" name="Rectangle 14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7" name="Rectangle 14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8" name="Rectangle 14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69" name="Rectangle 14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70" name="Rectangle 14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71" name="Rectangle 14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72" name="Rectangle 14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4" name="Group 147"/>
              <p:cNvGrpSpPr>
                <a:grpSpLocks/>
              </p:cNvGrpSpPr>
              <p:nvPr/>
            </p:nvGrpSpPr>
            <p:grpSpPr bwMode="auto">
              <a:xfrm>
                <a:off x="2880" y="2448"/>
                <a:ext cx="2736" cy="144"/>
                <a:chOff x="2880" y="1440"/>
                <a:chExt cx="2736" cy="144"/>
              </a:xfrm>
            </p:grpSpPr>
            <p:sp>
              <p:nvSpPr>
                <p:cNvPr id="48135" name="Rectangle 14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36" name="Rectangle 14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37" name="Rectangle 15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38" name="Rectangle 15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39" name="Rectangle 15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0" name="Rectangle 15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1" name="Rectangle 15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2" name="Rectangle 15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3" name="Rectangle 15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4" name="Rectangle 15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5" name="Rectangle 15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6" name="Rectangle 15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7" name="Rectangle 16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8" name="Rectangle 16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49" name="Rectangle 16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50" name="Rectangle 16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51" name="Rectangle 16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52" name="Rectangle 16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53" name="Rectangle 16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5" name="Group 167"/>
              <p:cNvGrpSpPr>
                <a:grpSpLocks/>
              </p:cNvGrpSpPr>
              <p:nvPr/>
            </p:nvGrpSpPr>
            <p:grpSpPr bwMode="auto">
              <a:xfrm>
                <a:off x="2880" y="2592"/>
                <a:ext cx="2736" cy="144"/>
                <a:chOff x="2880" y="1440"/>
                <a:chExt cx="2736" cy="144"/>
              </a:xfrm>
            </p:grpSpPr>
            <p:sp>
              <p:nvSpPr>
                <p:cNvPr id="48116" name="Rectangle 16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17" name="Rectangle 16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18" name="Rectangle 17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19" name="Rectangle 17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0" name="Rectangle 17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1" name="Rectangle 17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2" name="Rectangle 17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3" name="Rectangle 17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4" name="Rectangle 17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5" name="Rectangle 17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6" name="Rectangle 17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7" name="Rectangle 17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8" name="Rectangle 18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29" name="Rectangle 18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30" name="Rectangle 18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31" name="Rectangle 18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32" name="Rectangle 18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33" name="Rectangle 18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34" name="Rectangle 18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6" name="Group 187"/>
              <p:cNvGrpSpPr>
                <a:grpSpLocks/>
              </p:cNvGrpSpPr>
              <p:nvPr/>
            </p:nvGrpSpPr>
            <p:grpSpPr bwMode="auto">
              <a:xfrm>
                <a:off x="2880" y="2736"/>
                <a:ext cx="2736" cy="144"/>
                <a:chOff x="2880" y="1440"/>
                <a:chExt cx="2736" cy="144"/>
              </a:xfrm>
            </p:grpSpPr>
            <p:sp>
              <p:nvSpPr>
                <p:cNvPr id="48097" name="Rectangle 18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98" name="Rectangle 18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99" name="Rectangle 19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0" name="Rectangle 19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1" name="Rectangle 19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2" name="Rectangle 19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3" name="Rectangle 19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4" name="Rectangle 19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5" name="Rectangle 19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6" name="Rectangle 19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7" name="Rectangle 19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8" name="Rectangle 19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09" name="Rectangle 20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10" name="Rectangle 20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11" name="Rectangle 20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12" name="Rectangle 20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13" name="Rectangle 20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14" name="Rectangle 20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115" name="Rectangle 20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7" name="Group 207"/>
              <p:cNvGrpSpPr>
                <a:grpSpLocks/>
              </p:cNvGrpSpPr>
              <p:nvPr/>
            </p:nvGrpSpPr>
            <p:grpSpPr bwMode="auto">
              <a:xfrm>
                <a:off x="2880" y="2880"/>
                <a:ext cx="2736" cy="144"/>
                <a:chOff x="2880" y="1440"/>
                <a:chExt cx="2736" cy="144"/>
              </a:xfrm>
            </p:grpSpPr>
            <p:sp>
              <p:nvSpPr>
                <p:cNvPr id="48078" name="Rectangle 20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79" name="Rectangle 20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0" name="Rectangle 21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1" name="Rectangle 21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2" name="Rectangle 21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3" name="Rectangle 21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4" name="Rectangle 21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5" name="Rectangle 21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6" name="Rectangle 21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7" name="Rectangle 21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8" name="Rectangle 21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89" name="Rectangle 21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90" name="Rectangle 22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91" name="Rectangle 22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92" name="Rectangle 22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93" name="Rectangle 22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94" name="Rectangle 22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95" name="Rectangle 22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96" name="Rectangle 22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8" name="Group 227"/>
              <p:cNvGrpSpPr>
                <a:grpSpLocks/>
              </p:cNvGrpSpPr>
              <p:nvPr/>
            </p:nvGrpSpPr>
            <p:grpSpPr bwMode="auto">
              <a:xfrm>
                <a:off x="2880" y="3024"/>
                <a:ext cx="2736" cy="144"/>
                <a:chOff x="2880" y="1440"/>
                <a:chExt cx="2736" cy="144"/>
              </a:xfrm>
            </p:grpSpPr>
            <p:sp>
              <p:nvSpPr>
                <p:cNvPr id="48059" name="Rectangle 22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0" name="Rectangle 22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1" name="Rectangle 23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2" name="Rectangle 23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3" name="Rectangle 23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4" name="Rectangle 23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5" name="Rectangle 23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6" name="Rectangle 23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7" name="Rectangle 23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8" name="Rectangle 23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69" name="Rectangle 23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70" name="Rectangle 23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71" name="Rectangle 24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72" name="Rectangle 24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73" name="Rectangle 24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74" name="Rectangle 24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75" name="Rectangle 24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76" name="Rectangle 24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77" name="Rectangle 24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79" name="Group 247"/>
              <p:cNvGrpSpPr>
                <a:grpSpLocks/>
              </p:cNvGrpSpPr>
              <p:nvPr/>
            </p:nvGrpSpPr>
            <p:grpSpPr bwMode="auto">
              <a:xfrm>
                <a:off x="2880" y="3168"/>
                <a:ext cx="2736" cy="144"/>
                <a:chOff x="2880" y="1440"/>
                <a:chExt cx="2736" cy="144"/>
              </a:xfrm>
            </p:grpSpPr>
            <p:sp>
              <p:nvSpPr>
                <p:cNvPr id="48040" name="Rectangle 24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41" name="Rectangle 24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42" name="Rectangle 25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43" name="Rectangle 25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44" name="Rectangle 25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45" name="Rectangle 25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46" name="Rectangle 25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47" name="Rectangle 25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48" name="Rectangle 25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49" name="Rectangle 25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50" name="Rectangle 25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51" name="Rectangle 25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52" name="Rectangle 26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53" name="Rectangle 26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54" name="Rectangle 26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55" name="Rectangle 26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56" name="Rectangle 26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57" name="Rectangle 26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58" name="Rectangle 26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80" name="Group 267"/>
              <p:cNvGrpSpPr>
                <a:grpSpLocks/>
              </p:cNvGrpSpPr>
              <p:nvPr/>
            </p:nvGrpSpPr>
            <p:grpSpPr bwMode="auto">
              <a:xfrm>
                <a:off x="2880" y="3312"/>
                <a:ext cx="2736" cy="144"/>
                <a:chOff x="2880" y="1440"/>
                <a:chExt cx="2736" cy="144"/>
              </a:xfrm>
            </p:grpSpPr>
            <p:sp>
              <p:nvSpPr>
                <p:cNvPr id="48021" name="Rectangle 26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22" name="Rectangle 26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23" name="Rectangle 27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24" name="Rectangle 27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25" name="Rectangle 27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26" name="Rectangle 27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27" name="Rectangle 27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28" name="Rectangle 27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29" name="Rectangle 27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0" name="Rectangle 27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1" name="Rectangle 27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2" name="Rectangle 27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3" name="Rectangle 28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4" name="Rectangle 28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5" name="Rectangle 28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6" name="Rectangle 28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7" name="Rectangle 28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8" name="Rectangle 28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39" name="Rectangle 28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81" name="Group 287"/>
              <p:cNvGrpSpPr>
                <a:grpSpLocks/>
              </p:cNvGrpSpPr>
              <p:nvPr/>
            </p:nvGrpSpPr>
            <p:grpSpPr bwMode="auto">
              <a:xfrm>
                <a:off x="2880" y="3456"/>
                <a:ext cx="2736" cy="144"/>
                <a:chOff x="2880" y="1440"/>
                <a:chExt cx="2736" cy="144"/>
              </a:xfrm>
            </p:grpSpPr>
            <p:sp>
              <p:nvSpPr>
                <p:cNvPr id="48002" name="Rectangle 28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03" name="Rectangle 28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04" name="Rectangle 29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05" name="Rectangle 29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06" name="Rectangle 29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07" name="Rectangle 29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08" name="Rectangle 29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09" name="Rectangle 29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0" name="Rectangle 29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1" name="Rectangle 29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2" name="Rectangle 29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3" name="Rectangle 29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4" name="Rectangle 30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5" name="Rectangle 30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6" name="Rectangle 30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7" name="Rectangle 30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8" name="Rectangle 30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19" name="Rectangle 30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20" name="Rectangle 30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982" name="Group 307"/>
              <p:cNvGrpSpPr>
                <a:grpSpLocks/>
              </p:cNvGrpSpPr>
              <p:nvPr/>
            </p:nvGrpSpPr>
            <p:grpSpPr bwMode="auto">
              <a:xfrm>
                <a:off x="2880" y="3600"/>
                <a:ext cx="2736" cy="144"/>
                <a:chOff x="2880" y="1440"/>
                <a:chExt cx="2736" cy="144"/>
              </a:xfrm>
            </p:grpSpPr>
            <p:sp>
              <p:nvSpPr>
                <p:cNvPr id="47983" name="Rectangle 308"/>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84" name="Rectangle 309"/>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85" name="Rectangle 310"/>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86" name="Rectangle 311"/>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87" name="Rectangle 312"/>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88" name="Rectangle 313"/>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89" name="Rectangle 314"/>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0" name="Rectangle 315"/>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1" name="Rectangle 316"/>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2" name="Rectangle 317"/>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3" name="Rectangle 318"/>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4" name="Rectangle 319"/>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5" name="Rectangle 320"/>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6" name="Rectangle 321"/>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7" name="Rectangle 322"/>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8" name="Rectangle 323"/>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99" name="Rectangle 324"/>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00" name="Rectangle 325"/>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8001" name="Rectangle 326"/>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grpSp>
          <p:nvGrpSpPr>
            <p:cNvPr id="47325" name="Group 327"/>
            <p:cNvGrpSpPr>
              <a:grpSpLocks/>
            </p:cNvGrpSpPr>
            <p:nvPr/>
          </p:nvGrpSpPr>
          <p:grpSpPr bwMode="auto">
            <a:xfrm>
              <a:off x="2544" y="1440"/>
              <a:ext cx="2736" cy="2304"/>
              <a:chOff x="2880" y="1440"/>
              <a:chExt cx="2736" cy="2304"/>
            </a:xfrm>
          </p:grpSpPr>
          <p:grpSp>
            <p:nvGrpSpPr>
              <p:cNvPr id="47647" name="Group 328"/>
              <p:cNvGrpSpPr>
                <a:grpSpLocks/>
              </p:cNvGrpSpPr>
              <p:nvPr/>
            </p:nvGrpSpPr>
            <p:grpSpPr bwMode="auto">
              <a:xfrm>
                <a:off x="2880" y="1440"/>
                <a:ext cx="2736" cy="144"/>
                <a:chOff x="2880" y="1440"/>
                <a:chExt cx="2736" cy="144"/>
              </a:xfrm>
            </p:grpSpPr>
            <p:sp>
              <p:nvSpPr>
                <p:cNvPr id="47948" name="Rectangle 32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49" name="Rectangle 33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0" name="Rectangle 33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1" name="Rectangle 33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2" name="Rectangle 33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3" name="Rectangle 33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4" name="Rectangle 33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5" name="Rectangle 33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6" name="Rectangle 33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7" name="Rectangle 33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8" name="Rectangle 33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59" name="Rectangle 34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60" name="Rectangle 34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61" name="Rectangle 34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62" name="Rectangle 34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63" name="Rectangle 34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64" name="Rectangle 34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65" name="Rectangle 34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66" name="Rectangle 34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48" name="Group 348"/>
              <p:cNvGrpSpPr>
                <a:grpSpLocks/>
              </p:cNvGrpSpPr>
              <p:nvPr/>
            </p:nvGrpSpPr>
            <p:grpSpPr bwMode="auto">
              <a:xfrm>
                <a:off x="2880" y="1584"/>
                <a:ext cx="2736" cy="144"/>
                <a:chOff x="2880" y="1440"/>
                <a:chExt cx="2736" cy="144"/>
              </a:xfrm>
            </p:grpSpPr>
            <p:sp>
              <p:nvSpPr>
                <p:cNvPr id="47929" name="Rectangle 34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0" name="Rectangle 35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1" name="Rectangle 35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2" name="Rectangle 35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3" name="Rectangle 35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4" name="Rectangle 35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5" name="Rectangle 35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6" name="Rectangle 35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7" name="Rectangle 35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8" name="Rectangle 35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39" name="Rectangle 35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40" name="Rectangle 36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41" name="Rectangle 36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42" name="Rectangle 36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43" name="Rectangle 36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44" name="Rectangle 36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45" name="Rectangle 36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46" name="Rectangle 36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47" name="Rectangle 36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49" name="Group 368"/>
              <p:cNvGrpSpPr>
                <a:grpSpLocks/>
              </p:cNvGrpSpPr>
              <p:nvPr/>
            </p:nvGrpSpPr>
            <p:grpSpPr bwMode="auto">
              <a:xfrm>
                <a:off x="2880" y="1728"/>
                <a:ext cx="2736" cy="144"/>
                <a:chOff x="2880" y="1440"/>
                <a:chExt cx="2736" cy="144"/>
              </a:xfrm>
            </p:grpSpPr>
            <p:sp>
              <p:nvSpPr>
                <p:cNvPr id="47910" name="Rectangle 36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11" name="Rectangle 37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12" name="Rectangle 37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13" name="Rectangle 37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14" name="Rectangle 37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15" name="Rectangle 37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16" name="Rectangle 37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17" name="Rectangle 37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18" name="Rectangle 37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19" name="Rectangle 37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20" name="Rectangle 37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21" name="Rectangle 38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22" name="Rectangle 38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23" name="Rectangle 38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24" name="Rectangle 38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25" name="Rectangle 38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26" name="Rectangle 38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27" name="Rectangle 38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28" name="Rectangle 38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0" name="Group 388"/>
              <p:cNvGrpSpPr>
                <a:grpSpLocks/>
              </p:cNvGrpSpPr>
              <p:nvPr/>
            </p:nvGrpSpPr>
            <p:grpSpPr bwMode="auto">
              <a:xfrm>
                <a:off x="2880" y="1872"/>
                <a:ext cx="2736" cy="144"/>
                <a:chOff x="2880" y="1440"/>
                <a:chExt cx="2736" cy="144"/>
              </a:xfrm>
            </p:grpSpPr>
            <p:sp>
              <p:nvSpPr>
                <p:cNvPr id="47891" name="Rectangle 38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92" name="Rectangle 39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93" name="Rectangle 39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94" name="Rectangle 39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95" name="Rectangle 39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96" name="Rectangle 39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97" name="Rectangle 39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98" name="Rectangle 39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99" name="Rectangle 39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0" name="Rectangle 39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1" name="Rectangle 39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2" name="Rectangle 40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3" name="Rectangle 40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4" name="Rectangle 40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5" name="Rectangle 40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6" name="Rectangle 40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7" name="Rectangle 40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8" name="Rectangle 40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909" name="Rectangle 40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1" name="Group 408"/>
              <p:cNvGrpSpPr>
                <a:grpSpLocks/>
              </p:cNvGrpSpPr>
              <p:nvPr/>
            </p:nvGrpSpPr>
            <p:grpSpPr bwMode="auto">
              <a:xfrm>
                <a:off x="2880" y="2016"/>
                <a:ext cx="2736" cy="144"/>
                <a:chOff x="2880" y="1440"/>
                <a:chExt cx="2736" cy="144"/>
              </a:xfrm>
            </p:grpSpPr>
            <p:sp>
              <p:nvSpPr>
                <p:cNvPr id="47872" name="Rectangle 40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73" name="Rectangle 41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74" name="Rectangle 41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75" name="Rectangle 41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76" name="Rectangle 41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77" name="Rectangle 41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78" name="Rectangle 41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79" name="Rectangle 41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0" name="Rectangle 41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1" name="Rectangle 41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2" name="Rectangle 41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3" name="Rectangle 42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4" name="Rectangle 42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5" name="Rectangle 42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6" name="Rectangle 42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7" name="Rectangle 42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8" name="Rectangle 42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89" name="Rectangle 42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90" name="Rectangle 42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2" name="Group 428"/>
              <p:cNvGrpSpPr>
                <a:grpSpLocks/>
              </p:cNvGrpSpPr>
              <p:nvPr/>
            </p:nvGrpSpPr>
            <p:grpSpPr bwMode="auto">
              <a:xfrm>
                <a:off x="2880" y="2160"/>
                <a:ext cx="2736" cy="144"/>
                <a:chOff x="2880" y="1440"/>
                <a:chExt cx="2736" cy="144"/>
              </a:xfrm>
            </p:grpSpPr>
            <p:sp>
              <p:nvSpPr>
                <p:cNvPr id="47853" name="Rectangle 42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54" name="Rectangle 43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55" name="Rectangle 43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56" name="Rectangle 43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57" name="Rectangle 43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58" name="Rectangle 43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59" name="Rectangle 43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0" name="Rectangle 43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1" name="Rectangle 43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2" name="Rectangle 43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3" name="Rectangle 43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4" name="Rectangle 44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5" name="Rectangle 44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6" name="Rectangle 44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7" name="Rectangle 44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8" name="Rectangle 44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69" name="Rectangle 44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70" name="Rectangle 44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71" name="Rectangle 44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3" name="Group 448"/>
              <p:cNvGrpSpPr>
                <a:grpSpLocks/>
              </p:cNvGrpSpPr>
              <p:nvPr/>
            </p:nvGrpSpPr>
            <p:grpSpPr bwMode="auto">
              <a:xfrm>
                <a:off x="2880" y="2304"/>
                <a:ext cx="2736" cy="144"/>
                <a:chOff x="2880" y="1440"/>
                <a:chExt cx="2736" cy="144"/>
              </a:xfrm>
            </p:grpSpPr>
            <p:sp>
              <p:nvSpPr>
                <p:cNvPr id="47834" name="Rectangle 44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35" name="Rectangle 45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36" name="Rectangle 45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37" name="Rectangle 45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38" name="Rectangle 45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39" name="Rectangle 45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0" name="Rectangle 45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1" name="Rectangle 45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2" name="Rectangle 45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3" name="Rectangle 45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4" name="Rectangle 45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5" name="Rectangle 46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6" name="Rectangle 46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7" name="Rectangle 46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8" name="Rectangle 46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49" name="Rectangle 46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50" name="Rectangle 46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51" name="Rectangle 46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52" name="Rectangle 46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4" name="Group 468"/>
              <p:cNvGrpSpPr>
                <a:grpSpLocks/>
              </p:cNvGrpSpPr>
              <p:nvPr/>
            </p:nvGrpSpPr>
            <p:grpSpPr bwMode="auto">
              <a:xfrm>
                <a:off x="2880" y="2448"/>
                <a:ext cx="2736" cy="144"/>
                <a:chOff x="2880" y="1440"/>
                <a:chExt cx="2736" cy="144"/>
              </a:xfrm>
            </p:grpSpPr>
            <p:sp>
              <p:nvSpPr>
                <p:cNvPr id="47815" name="Rectangle 46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16" name="Rectangle 47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17" name="Rectangle 47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18" name="Rectangle 47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19" name="Rectangle 47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0" name="Rectangle 47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1" name="Rectangle 47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2" name="Rectangle 47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3" name="Rectangle 47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4" name="Rectangle 47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5" name="Rectangle 47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6" name="Rectangle 48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7" name="Rectangle 48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8" name="Rectangle 48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29" name="Rectangle 48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30" name="Rectangle 48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31" name="Rectangle 48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32" name="Rectangle 48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33" name="Rectangle 48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5" name="Group 488"/>
              <p:cNvGrpSpPr>
                <a:grpSpLocks/>
              </p:cNvGrpSpPr>
              <p:nvPr/>
            </p:nvGrpSpPr>
            <p:grpSpPr bwMode="auto">
              <a:xfrm>
                <a:off x="2880" y="2592"/>
                <a:ext cx="2736" cy="144"/>
                <a:chOff x="2880" y="1440"/>
                <a:chExt cx="2736" cy="144"/>
              </a:xfrm>
            </p:grpSpPr>
            <p:sp>
              <p:nvSpPr>
                <p:cNvPr id="47796" name="Rectangle 48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97" name="Rectangle 49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98" name="Rectangle 49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99" name="Rectangle 49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0" name="Rectangle 49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1" name="Rectangle 49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2" name="Rectangle 49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3" name="Rectangle 49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4" name="Rectangle 49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5" name="Rectangle 49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6" name="Rectangle 49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7" name="Rectangle 50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8" name="Rectangle 50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09" name="Rectangle 50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10" name="Rectangle 50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11" name="Rectangle 50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12" name="Rectangle 50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13" name="Rectangle 50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814" name="Rectangle 50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6" name="Group 508"/>
              <p:cNvGrpSpPr>
                <a:grpSpLocks/>
              </p:cNvGrpSpPr>
              <p:nvPr/>
            </p:nvGrpSpPr>
            <p:grpSpPr bwMode="auto">
              <a:xfrm>
                <a:off x="2880" y="2736"/>
                <a:ext cx="2736" cy="144"/>
                <a:chOff x="2880" y="1440"/>
                <a:chExt cx="2736" cy="144"/>
              </a:xfrm>
            </p:grpSpPr>
            <p:sp>
              <p:nvSpPr>
                <p:cNvPr id="47777" name="Rectangle 50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78" name="Rectangle 51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79" name="Rectangle 51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0" name="Rectangle 51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1" name="Rectangle 51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2" name="Rectangle 51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3" name="Rectangle 51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4" name="Rectangle 51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5" name="Rectangle 51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6" name="Rectangle 51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7" name="Rectangle 51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8" name="Rectangle 52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89" name="Rectangle 52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90" name="Rectangle 52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91" name="Rectangle 52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92" name="Rectangle 52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93" name="Rectangle 52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94" name="Rectangle 52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95" name="Rectangle 52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7" name="Group 528"/>
              <p:cNvGrpSpPr>
                <a:grpSpLocks/>
              </p:cNvGrpSpPr>
              <p:nvPr/>
            </p:nvGrpSpPr>
            <p:grpSpPr bwMode="auto">
              <a:xfrm>
                <a:off x="2880" y="2880"/>
                <a:ext cx="2736" cy="144"/>
                <a:chOff x="2880" y="1440"/>
                <a:chExt cx="2736" cy="144"/>
              </a:xfrm>
            </p:grpSpPr>
            <p:sp>
              <p:nvSpPr>
                <p:cNvPr id="47758" name="Rectangle 52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59" name="Rectangle 53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0" name="Rectangle 53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1" name="Rectangle 53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2" name="Rectangle 53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3" name="Rectangle 53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4" name="Rectangle 53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5" name="Rectangle 53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6" name="Rectangle 53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7" name="Rectangle 53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8" name="Rectangle 53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69" name="Rectangle 54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70" name="Rectangle 54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71" name="Rectangle 54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72" name="Rectangle 54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73" name="Rectangle 54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74" name="Rectangle 54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75" name="Rectangle 54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76" name="Rectangle 54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8" name="Group 548"/>
              <p:cNvGrpSpPr>
                <a:grpSpLocks/>
              </p:cNvGrpSpPr>
              <p:nvPr/>
            </p:nvGrpSpPr>
            <p:grpSpPr bwMode="auto">
              <a:xfrm>
                <a:off x="2880" y="3024"/>
                <a:ext cx="2736" cy="144"/>
                <a:chOff x="2880" y="1440"/>
                <a:chExt cx="2736" cy="144"/>
              </a:xfrm>
            </p:grpSpPr>
            <p:sp>
              <p:nvSpPr>
                <p:cNvPr id="47739" name="Rectangle 54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0" name="Rectangle 55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1" name="Rectangle 55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2" name="Rectangle 55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3" name="Rectangle 55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4" name="Rectangle 55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5" name="Rectangle 55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6" name="Rectangle 55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7" name="Rectangle 55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8" name="Rectangle 55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49" name="Rectangle 55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50" name="Rectangle 56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51" name="Rectangle 56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52" name="Rectangle 56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53" name="Rectangle 56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54" name="Rectangle 56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55" name="Rectangle 56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56" name="Rectangle 56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57" name="Rectangle 56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59" name="Group 568"/>
              <p:cNvGrpSpPr>
                <a:grpSpLocks/>
              </p:cNvGrpSpPr>
              <p:nvPr/>
            </p:nvGrpSpPr>
            <p:grpSpPr bwMode="auto">
              <a:xfrm>
                <a:off x="2880" y="3168"/>
                <a:ext cx="2736" cy="144"/>
                <a:chOff x="2880" y="1440"/>
                <a:chExt cx="2736" cy="144"/>
              </a:xfrm>
            </p:grpSpPr>
            <p:sp>
              <p:nvSpPr>
                <p:cNvPr id="47720" name="Rectangle 56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21" name="Rectangle 57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22" name="Rectangle 57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23" name="Rectangle 57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24" name="Rectangle 57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25" name="Rectangle 57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26" name="Rectangle 57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27" name="Rectangle 57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28" name="Rectangle 57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29" name="Rectangle 57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30" name="Rectangle 57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31" name="Rectangle 58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32" name="Rectangle 58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33" name="Rectangle 58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34" name="Rectangle 58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35" name="Rectangle 58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36" name="Rectangle 58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37" name="Rectangle 58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38" name="Rectangle 58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60" name="Group 588"/>
              <p:cNvGrpSpPr>
                <a:grpSpLocks/>
              </p:cNvGrpSpPr>
              <p:nvPr/>
            </p:nvGrpSpPr>
            <p:grpSpPr bwMode="auto">
              <a:xfrm>
                <a:off x="2880" y="3312"/>
                <a:ext cx="2736" cy="144"/>
                <a:chOff x="2880" y="1440"/>
                <a:chExt cx="2736" cy="144"/>
              </a:xfrm>
            </p:grpSpPr>
            <p:sp>
              <p:nvSpPr>
                <p:cNvPr id="47701" name="Rectangle 58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02" name="Rectangle 59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03" name="Rectangle 59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04" name="Rectangle 59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05" name="Rectangle 59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06" name="Rectangle 59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07" name="Rectangle 59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08" name="Rectangle 59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09" name="Rectangle 59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0" name="Rectangle 59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1" name="Rectangle 59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2" name="Rectangle 60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3" name="Rectangle 60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4" name="Rectangle 60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5" name="Rectangle 60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6" name="Rectangle 60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7" name="Rectangle 60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8" name="Rectangle 60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19" name="Rectangle 60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61" name="Group 608"/>
              <p:cNvGrpSpPr>
                <a:grpSpLocks/>
              </p:cNvGrpSpPr>
              <p:nvPr/>
            </p:nvGrpSpPr>
            <p:grpSpPr bwMode="auto">
              <a:xfrm>
                <a:off x="2880" y="3456"/>
                <a:ext cx="2736" cy="144"/>
                <a:chOff x="2880" y="1440"/>
                <a:chExt cx="2736" cy="144"/>
              </a:xfrm>
            </p:grpSpPr>
            <p:sp>
              <p:nvSpPr>
                <p:cNvPr id="47682" name="Rectangle 60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83" name="Rectangle 61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84" name="Rectangle 61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85" name="Rectangle 61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86" name="Rectangle 61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87" name="Rectangle 61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88" name="Rectangle 61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89" name="Rectangle 61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0" name="Rectangle 61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1" name="Rectangle 61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2" name="Rectangle 61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3" name="Rectangle 62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4" name="Rectangle 62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5" name="Rectangle 62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6" name="Rectangle 62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7" name="Rectangle 62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8" name="Rectangle 62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99" name="Rectangle 62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700" name="Rectangle 62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662" name="Group 628"/>
              <p:cNvGrpSpPr>
                <a:grpSpLocks/>
              </p:cNvGrpSpPr>
              <p:nvPr/>
            </p:nvGrpSpPr>
            <p:grpSpPr bwMode="auto">
              <a:xfrm>
                <a:off x="2880" y="3600"/>
                <a:ext cx="2736" cy="144"/>
                <a:chOff x="2880" y="1440"/>
                <a:chExt cx="2736" cy="144"/>
              </a:xfrm>
            </p:grpSpPr>
            <p:sp>
              <p:nvSpPr>
                <p:cNvPr id="47663" name="Rectangle 629"/>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64" name="Rectangle 630"/>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65" name="Rectangle 631"/>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66" name="Rectangle 632"/>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67" name="Rectangle 633"/>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68" name="Rectangle 634"/>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69" name="Rectangle 635"/>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0" name="Rectangle 636"/>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1" name="Rectangle 637"/>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2" name="Rectangle 638"/>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3" name="Rectangle 639"/>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4" name="Rectangle 640"/>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5" name="Rectangle 641"/>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6" name="Rectangle 642"/>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7" name="Rectangle 643"/>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8" name="Rectangle 644"/>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79" name="Rectangle 645"/>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80" name="Rectangle 646"/>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81" name="Rectangle 647"/>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grpSp>
          <p:nvGrpSpPr>
            <p:cNvPr id="47326" name="Group 648"/>
            <p:cNvGrpSpPr>
              <a:grpSpLocks/>
            </p:cNvGrpSpPr>
            <p:nvPr/>
          </p:nvGrpSpPr>
          <p:grpSpPr bwMode="auto">
            <a:xfrm>
              <a:off x="2448" y="1344"/>
              <a:ext cx="2736" cy="2304"/>
              <a:chOff x="2880" y="1440"/>
              <a:chExt cx="2736" cy="2304"/>
            </a:xfrm>
          </p:grpSpPr>
          <p:grpSp>
            <p:nvGrpSpPr>
              <p:cNvPr id="47327" name="Group 649"/>
              <p:cNvGrpSpPr>
                <a:grpSpLocks/>
              </p:cNvGrpSpPr>
              <p:nvPr/>
            </p:nvGrpSpPr>
            <p:grpSpPr bwMode="auto">
              <a:xfrm>
                <a:off x="2880" y="1440"/>
                <a:ext cx="2736" cy="144"/>
                <a:chOff x="2880" y="1440"/>
                <a:chExt cx="2736" cy="144"/>
              </a:xfrm>
            </p:grpSpPr>
            <p:sp>
              <p:nvSpPr>
                <p:cNvPr id="47628" name="Rectangle 65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29" name="Rectangle 65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0" name="Rectangle 65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1" name="Rectangle 65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2" name="Rectangle 65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3" name="Rectangle 65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4" name="Rectangle 65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5" name="Rectangle 65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6" name="Rectangle 65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7" name="Rectangle 65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8" name="Rectangle 66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39" name="Rectangle 66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40" name="Rectangle 66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41" name="Rectangle 66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42" name="Rectangle 66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43" name="Rectangle 66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44" name="Rectangle 66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45" name="Rectangle 66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46" name="Rectangle 66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28" name="Group 669"/>
              <p:cNvGrpSpPr>
                <a:grpSpLocks/>
              </p:cNvGrpSpPr>
              <p:nvPr/>
            </p:nvGrpSpPr>
            <p:grpSpPr bwMode="auto">
              <a:xfrm>
                <a:off x="2880" y="1584"/>
                <a:ext cx="2736" cy="144"/>
                <a:chOff x="2880" y="1440"/>
                <a:chExt cx="2736" cy="144"/>
              </a:xfrm>
            </p:grpSpPr>
            <p:sp>
              <p:nvSpPr>
                <p:cNvPr id="47609" name="Rectangle 67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0" name="Rectangle 67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1" name="Rectangle 67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2" name="Rectangle 67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3" name="Rectangle 67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4" name="Rectangle 67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5" name="Rectangle 67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6" name="Rectangle 67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7" name="Rectangle 67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8" name="Rectangle 67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19" name="Rectangle 68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20" name="Rectangle 68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21" name="Rectangle 68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22" name="Rectangle 68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23" name="Rectangle 68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24" name="Rectangle 68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25" name="Rectangle 68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26" name="Rectangle 68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27" name="Rectangle 68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29" name="Group 689"/>
              <p:cNvGrpSpPr>
                <a:grpSpLocks/>
              </p:cNvGrpSpPr>
              <p:nvPr/>
            </p:nvGrpSpPr>
            <p:grpSpPr bwMode="auto">
              <a:xfrm>
                <a:off x="2880" y="1728"/>
                <a:ext cx="2736" cy="144"/>
                <a:chOff x="2880" y="1440"/>
                <a:chExt cx="2736" cy="144"/>
              </a:xfrm>
            </p:grpSpPr>
            <p:sp>
              <p:nvSpPr>
                <p:cNvPr id="47590" name="Rectangle 69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91" name="Rectangle 69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92" name="Rectangle 69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93" name="Rectangle 69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94" name="Rectangle 69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95" name="Rectangle 69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96" name="Rectangle 69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97" name="Rectangle 69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98" name="Rectangle 69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99" name="Rectangle 69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00" name="Rectangle 70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01" name="Rectangle 70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02" name="Rectangle 70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03" name="Rectangle 70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04" name="Rectangle 70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05" name="Rectangle 70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06" name="Rectangle 70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07" name="Rectangle 70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608" name="Rectangle 70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0" name="Group 709"/>
              <p:cNvGrpSpPr>
                <a:grpSpLocks/>
              </p:cNvGrpSpPr>
              <p:nvPr/>
            </p:nvGrpSpPr>
            <p:grpSpPr bwMode="auto">
              <a:xfrm>
                <a:off x="2880" y="1872"/>
                <a:ext cx="2736" cy="144"/>
                <a:chOff x="2880" y="1440"/>
                <a:chExt cx="2736" cy="144"/>
              </a:xfrm>
            </p:grpSpPr>
            <p:sp>
              <p:nvSpPr>
                <p:cNvPr id="47571" name="Rectangle 71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72" name="Rectangle 71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73" name="Rectangle 71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74" name="Rectangle 71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75" name="Rectangle 71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76" name="Rectangle 71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77" name="Rectangle 71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78" name="Rectangle 71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79" name="Rectangle 71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0" name="Rectangle 71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1" name="Rectangle 72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2" name="Rectangle 72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3" name="Rectangle 72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4" name="Rectangle 72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5" name="Rectangle 72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6" name="Rectangle 72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7" name="Rectangle 72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8" name="Rectangle 72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89" name="Rectangle 72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1" name="Group 729"/>
              <p:cNvGrpSpPr>
                <a:grpSpLocks/>
              </p:cNvGrpSpPr>
              <p:nvPr/>
            </p:nvGrpSpPr>
            <p:grpSpPr bwMode="auto">
              <a:xfrm>
                <a:off x="2880" y="2016"/>
                <a:ext cx="2736" cy="144"/>
                <a:chOff x="2880" y="1440"/>
                <a:chExt cx="2736" cy="144"/>
              </a:xfrm>
            </p:grpSpPr>
            <p:sp>
              <p:nvSpPr>
                <p:cNvPr id="47552" name="Rectangle 73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53" name="Rectangle 73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54" name="Rectangle 73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55" name="Rectangle 73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56" name="Rectangle 73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57" name="Rectangle 73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58" name="Rectangle 73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59" name="Rectangle 73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0" name="Rectangle 73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1" name="Rectangle 73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2" name="Rectangle 74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3" name="Rectangle 74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4" name="Rectangle 74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5" name="Rectangle 74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6" name="Rectangle 74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7" name="Rectangle 74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8" name="Rectangle 74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69" name="Rectangle 74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70" name="Rectangle 74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2" name="Group 749"/>
              <p:cNvGrpSpPr>
                <a:grpSpLocks/>
              </p:cNvGrpSpPr>
              <p:nvPr/>
            </p:nvGrpSpPr>
            <p:grpSpPr bwMode="auto">
              <a:xfrm>
                <a:off x="2880" y="2160"/>
                <a:ext cx="2736" cy="144"/>
                <a:chOff x="2880" y="1440"/>
                <a:chExt cx="2736" cy="144"/>
              </a:xfrm>
            </p:grpSpPr>
            <p:sp>
              <p:nvSpPr>
                <p:cNvPr id="47533" name="Rectangle 75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34" name="Rectangle 75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35" name="Rectangle 75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36" name="Rectangle 75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37" name="Rectangle 75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38" name="Rectangle 75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39" name="Rectangle 75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0" name="Rectangle 75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1" name="Rectangle 75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2" name="Rectangle 75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3" name="Rectangle 76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4" name="Rectangle 76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5" name="Rectangle 76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6" name="Rectangle 76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7" name="Rectangle 76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8" name="Rectangle 76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49" name="Rectangle 76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50" name="Rectangle 76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51" name="Rectangle 76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3" name="Group 769"/>
              <p:cNvGrpSpPr>
                <a:grpSpLocks/>
              </p:cNvGrpSpPr>
              <p:nvPr/>
            </p:nvGrpSpPr>
            <p:grpSpPr bwMode="auto">
              <a:xfrm>
                <a:off x="2880" y="2304"/>
                <a:ext cx="2736" cy="144"/>
                <a:chOff x="2880" y="1440"/>
                <a:chExt cx="2736" cy="144"/>
              </a:xfrm>
            </p:grpSpPr>
            <p:sp>
              <p:nvSpPr>
                <p:cNvPr id="47514" name="Rectangle 77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15" name="Rectangle 77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16" name="Rectangle 77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17" name="Rectangle 77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18" name="Rectangle 77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19" name="Rectangle 77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0" name="Rectangle 77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1" name="Rectangle 77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2" name="Rectangle 77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3" name="Rectangle 77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4" name="Rectangle 78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5" name="Rectangle 78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6" name="Rectangle 78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7" name="Rectangle 78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8" name="Rectangle 78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29" name="Rectangle 78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30" name="Rectangle 78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31" name="Rectangle 78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32" name="Rectangle 78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4" name="Group 789"/>
              <p:cNvGrpSpPr>
                <a:grpSpLocks/>
              </p:cNvGrpSpPr>
              <p:nvPr/>
            </p:nvGrpSpPr>
            <p:grpSpPr bwMode="auto">
              <a:xfrm>
                <a:off x="2880" y="2448"/>
                <a:ext cx="2736" cy="144"/>
                <a:chOff x="2880" y="1440"/>
                <a:chExt cx="2736" cy="144"/>
              </a:xfrm>
            </p:grpSpPr>
            <p:sp>
              <p:nvSpPr>
                <p:cNvPr id="47495" name="Rectangle 79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96" name="Rectangle 79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97" name="Rectangle 79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98" name="Rectangle 79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99" name="Rectangle 79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0" name="Rectangle 79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1" name="Rectangle 79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2" name="Rectangle 79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3" name="Rectangle 79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4" name="Rectangle 79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5" name="Rectangle 80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6" name="Rectangle 80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7" name="Rectangle 80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8" name="Rectangle 80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09" name="Rectangle 80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10" name="Rectangle 80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11" name="Rectangle 80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12" name="Rectangle 80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513" name="Rectangle 80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5" name="Group 809"/>
              <p:cNvGrpSpPr>
                <a:grpSpLocks/>
              </p:cNvGrpSpPr>
              <p:nvPr/>
            </p:nvGrpSpPr>
            <p:grpSpPr bwMode="auto">
              <a:xfrm>
                <a:off x="2880" y="2592"/>
                <a:ext cx="2736" cy="144"/>
                <a:chOff x="2880" y="1440"/>
                <a:chExt cx="2736" cy="144"/>
              </a:xfrm>
            </p:grpSpPr>
            <p:sp>
              <p:nvSpPr>
                <p:cNvPr id="47476" name="Rectangle 81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77" name="Rectangle 81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78" name="Rectangle 81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79" name="Rectangle 81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0" name="Rectangle 81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1" name="Rectangle 81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2" name="Rectangle 81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3" name="Rectangle 81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4" name="Rectangle 81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5" name="Rectangle 81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6" name="Rectangle 82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7" name="Rectangle 82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8" name="Rectangle 82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89" name="Rectangle 82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90" name="Rectangle 82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91" name="Rectangle 82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92" name="Rectangle 82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93" name="Rectangle 82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94" name="Rectangle 82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6" name="Group 829"/>
              <p:cNvGrpSpPr>
                <a:grpSpLocks/>
              </p:cNvGrpSpPr>
              <p:nvPr/>
            </p:nvGrpSpPr>
            <p:grpSpPr bwMode="auto">
              <a:xfrm>
                <a:off x="2880" y="2736"/>
                <a:ext cx="2736" cy="144"/>
                <a:chOff x="2880" y="1440"/>
                <a:chExt cx="2736" cy="144"/>
              </a:xfrm>
            </p:grpSpPr>
            <p:sp>
              <p:nvSpPr>
                <p:cNvPr id="47457" name="Rectangle 83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58" name="Rectangle 83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59" name="Rectangle 83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0" name="Rectangle 83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1" name="Rectangle 83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2" name="Rectangle 83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3" name="Rectangle 83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4" name="Rectangle 83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5" name="Rectangle 83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6" name="Rectangle 83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7" name="Rectangle 84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8" name="Rectangle 84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69" name="Rectangle 84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70" name="Rectangle 84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71" name="Rectangle 84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72" name="Rectangle 84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73" name="Rectangle 84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74" name="Rectangle 84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75" name="Rectangle 84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7" name="Group 849"/>
              <p:cNvGrpSpPr>
                <a:grpSpLocks/>
              </p:cNvGrpSpPr>
              <p:nvPr/>
            </p:nvGrpSpPr>
            <p:grpSpPr bwMode="auto">
              <a:xfrm>
                <a:off x="2880" y="2880"/>
                <a:ext cx="2736" cy="144"/>
                <a:chOff x="2880" y="1440"/>
                <a:chExt cx="2736" cy="144"/>
              </a:xfrm>
            </p:grpSpPr>
            <p:sp>
              <p:nvSpPr>
                <p:cNvPr id="47438" name="Rectangle 85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39" name="Rectangle 85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0" name="Rectangle 85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1" name="Rectangle 85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2" name="Rectangle 85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3" name="Rectangle 85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4" name="Rectangle 85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5" name="Rectangle 85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6" name="Rectangle 85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7" name="Rectangle 85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8" name="Rectangle 86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49" name="Rectangle 86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50" name="Rectangle 86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51" name="Rectangle 86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52" name="Rectangle 86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53" name="Rectangle 86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54" name="Rectangle 86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55" name="Rectangle 86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56" name="Rectangle 86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8" name="Group 869"/>
              <p:cNvGrpSpPr>
                <a:grpSpLocks/>
              </p:cNvGrpSpPr>
              <p:nvPr/>
            </p:nvGrpSpPr>
            <p:grpSpPr bwMode="auto">
              <a:xfrm>
                <a:off x="2880" y="3024"/>
                <a:ext cx="2736" cy="144"/>
                <a:chOff x="2880" y="1440"/>
                <a:chExt cx="2736" cy="144"/>
              </a:xfrm>
            </p:grpSpPr>
            <p:sp>
              <p:nvSpPr>
                <p:cNvPr id="47419" name="Rectangle 87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0" name="Rectangle 87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1" name="Rectangle 87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2" name="Rectangle 87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3" name="Rectangle 87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4" name="Rectangle 87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5" name="Rectangle 87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6" name="Rectangle 87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7" name="Rectangle 87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8" name="Rectangle 87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29" name="Rectangle 88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30" name="Rectangle 88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31" name="Rectangle 88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32" name="Rectangle 88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33" name="Rectangle 88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34" name="Rectangle 88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35" name="Rectangle 88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36" name="Rectangle 88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37" name="Rectangle 88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39" name="Group 889"/>
              <p:cNvGrpSpPr>
                <a:grpSpLocks/>
              </p:cNvGrpSpPr>
              <p:nvPr/>
            </p:nvGrpSpPr>
            <p:grpSpPr bwMode="auto">
              <a:xfrm>
                <a:off x="2880" y="3168"/>
                <a:ext cx="2736" cy="144"/>
                <a:chOff x="2880" y="1440"/>
                <a:chExt cx="2736" cy="144"/>
              </a:xfrm>
            </p:grpSpPr>
            <p:sp>
              <p:nvSpPr>
                <p:cNvPr id="47400" name="Rectangle 89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01" name="Rectangle 89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02" name="Rectangle 89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03" name="Rectangle 89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04" name="Rectangle 89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05" name="Rectangle 89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06" name="Rectangle 89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07" name="Rectangle 89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08" name="Rectangle 89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09" name="Rectangle 89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10" name="Rectangle 90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11" name="Rectangle 90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12" name="Rectangle 90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13" name="Rectangle 90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14" name="Rectangle 90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15" name="Rectangle 90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16" name="Rectangle 90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17" name="Rectangle 90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418" name="Rectangle 90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40" name="Group 909"/>
              <p:cNvGrpSpPr>
                <a:grpSpLocks/>
              </p:cNvGrpSpPr>
              <p:nvPr/>
            </p:nvGrpSpPr>
            <p:grpSpPr bwMode="auto">
              <a:xfrm>
                <a:off x="2880" y="3312"/>
                <a:ext cx="2736" cy="144"/>
                <a:chOff x="2880" y="1440"/>
                <a:chExt cx="2736" cy="144"/>
              </a:xfrm>
            </p:grpSpPr>
            <p:sp>
              <p:nvSpPr>
                <p:cNvPr id="47381" name="Rectangle 91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82" name="Rectangle 91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83" name="Rectangle 91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84" name="Rectangle 91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85" name="Rectangle 91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86" name="Rectangle 91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87" name="Rectangle 91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88" name="Rectangle 91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89" name="Rectangle 91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0" name="Rectangle 91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1" name="Rectangle 92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2" name="Rectangle 92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3" name="Rectangle 92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4" name="Rectangle 92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5" name="Rectangle 92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6" name="Rectangle 92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7" name="Rectangle 92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8" name="Rectangle 92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99" name="Rectangle 92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41" name="Group 929"/>
              <p:cNvGrpSpPr>
                <a:grpSpLocks/>
              </p:cNvGrpSpPr>
              <p:nvPr/>
            </p:nvGrpSpPr>
            <p:grpSpPr bwMode="auto">
              <a:xfrm>
                <a:off x="2880" y="3456"/>
                <a:ext cx="2736" cy="144"/>
                <a:chOff x="2880" y="1440"/>
                <a:chExt cx="2736" cy="144"/>
              </a:xfrm>
            </p:grpSpPr>
            <p:sp>
              <p:nvSpPr>
                <p:cNvPr id="47362" name="Rectangle 93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63" name="Rectangle 93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64" name="Rectangle 93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65" name="Rectangle 93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66" name="Rectangle 93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67" name="Rectangle 93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68" name="Rectangle 93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69" name="Rectangle 93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0" name="Rectangle 93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1" name="Rectangle 93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2" name="Rectangle 94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3" name="Rectangle 94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4" name="Rectangle 94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5" name="Rectangle 94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6" name="Rectangle 94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7" name="Rectangle 94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8" name="Rectangle 94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79" name="Rectangle 94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80" name="Rectangle 94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342" name="Group 949"/>
              <p:cNvGrpSpPr>
                <a:grpSpLocks/>
              </p:cNvGrpSpPr>
              <p:nvPr/>
            </p:nvGrpSpPr>
            <p:grpSpPr bwMode="auto">
              <a:xfrm>
                <a:off x="2880" y="3600"/>
                <a:ext cx="2736" cy="144"/>
                <a:chOff x="2880" y="1440"/>
                <a:chExt cx="2736" cy="144"/>
              </a:xfrm>
            </p:grpSpPr>
            <p:sp>
              <p:nvSpPr>
                <p:cNvPr id="47343" name="Rectangle 950"/>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44" name="Rectangle 951"/>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45" name="Rectangle 952"/>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46" name="Rectangle 953"/>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47" name="Rectangle 954"/>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48" name="Rectangle 955"/>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49" name="Rectangle 956"/>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0" name="Rectangle 957"/>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1" name="Rectangle 958"/>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2" name="Rectangle 959"/>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3" name="Rectangle 960"/>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4" name="Rectangle 961"/>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5" name="Rectangle 962"/>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6" name="Rectangle 963"/>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7" name="Rectangle 964"/>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8" name="Rectangle 965"/>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59" name="Rectangle 966"/>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60" name="Rectangle 967"/>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61" name="Rectangle 968"/>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grpSp>
      <p:sp>
        <p:nvSpPr>
          <p:cNvPr id="47113" name="Text Box 969"/>
          <p:cNvSpPr txBox="1">
            <a:spLocks noChangeArrowheads="1"/>
          </p:cNvSpPr>
          <p:nvPr/>
        </p:nvSpPr>
        <p:spPr bwMode="auto">
          <a:xfrm>
            <a:off x="457200" y="1438275"/>
            <a:ext cx="2457450" cy="466725"/>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2400" dirty="0">
                <a:solidFill>
                  <a:schemeClr val="tx2"/>
                </a:solidFill>
                <a:latin typeface="Calibri" panose="020F0502020204030204" pitchFamily="34" charset="0"/>
              </a:rPr>
              <a:t>weight matrix, </a:t>
            </a:r>
            <a:r>
              <a:rPr lang="en-US" altLang="en-US" sz="2400" b="1" dirty="0">
                <a:solidFill>
                  <a:schemeClr val="tx2"/>
                </a:solidFill>
                <a:latin typeface="Times New Roman" pitchFamily="18" charset="0"/>
              </a:rPr>
              <a:t>h</a:t>
            </a:r>
          </a:p>
        </p:txBody>
      </p:sp>
      <p:grpSp>
        <p:nvGrpSpPr>
          <p:cNvPr id="8" name="Group 7"/>
          <p:cNvGrpSpPr/>
          <p:nvPr/>
        </p:nvGrpSpPr>
        <p:grpSpPr>
          <a:xfrm>
            <a:off x="109538" y="1905001"/>
            <a:ext cx="2882900" cy="2195512"/>
            <a:chOff x="109538" y="1905001"/>
            <a:chExt cx="2882900" cy="2195512"/>
          </a:xfrm>
        </p:grpSpPr>
        <p:grpSp>
          <p:nvGrpSpPr>
            <p:cNvPr id="6" name="Group 5"/>
            <p:cNvGrpSpPr/>
            <p:nvPr/>
          </p:nvGrpSpPr>
          <p:grpSpPr>
            <a:xfrm>
              <a:off x="1050925" y="2957513"/>
              <a:ext cx="1600200" cy="1143000"/>
              <a:chOff x="1050925" y="2957513"/>
              <a:chExt cx="1600200" cy="1143000"/>
            </a:xfrm>
          </p:grpSpPr>
          <p:sp>
            <p:nvSpPr>
              <p:cNvPr id="47290" name="Rectangle 974"/>
              <p:cNvSpPr>
                <a:spLocks noChangeArrowheads="1"/>
              </p:cNvSpPr>
              <p:nvPr/>
            </p:nvSpPr>
            <p:spPr bwMode="auto">
              <a:xfrm>
                <a:off x="1050925" y="2957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91" name="Rectangle 975"/>
              <p:cNvSpPr>
                <a:spLocks noChangeArrowheads="1"/>
              </p:cNvSpPr>
              <p:nvPr/>
            </p:nvSpPr>
            <p:spPr bwMode="auto">
              <a:xfrm>
                <a:off x="1279525" y="2957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92" name="Rectangle 976"/>
              <p:cNvSpPr>
                <a:spLocks noChangeArrowheads="1"/>
              </p:cNvSpPr>
              <p:nvPr/>
            </p:nvSpPr>
            <p:spPr bwMode="auto">
              <a:xfrm>
                <a:off x="1508125" y="2957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93" name="Rectangle 977"/>
              <p:cNvSpPr>
                <a:spLocks noChangeArrowheads="1"/>
              </p:cNvSpPr>
              <p:nvPr/>
            </p:nvSpPr>
            <p:spPr bwMode="auto">
              <a:xfrm>
                <a:off x="1736725" y="2957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94" name="Rectangle 978"/>
              <p:cNvSpPr>
                <a:spLocks noChangeArrowheads="1"/>
              </p:cNvSpPr>
              <p:nvPr/>
            </p:nvSpPr>
            <p:spPr bwMode="auto">
              <a:xfrm>
                <a:off x="1965325" y="2957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95" name="Rectangle 979"/>
              <p:cNvSpPr>
                <a:spLocks noChangeArrowheads="1"/>
              </p:cNvSpPr>
              <p:nvPr/>
            </p:nvSpPr>
            <p:spPr bwMode="auto">
              <a:xfrm>
                <a:off x="2193925" y="2957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96" name="Rectangle 980"/>
              <p:cNvSpPr>
                <a:spLocks noChangeArrowheads="1"/>
              </p:cNvSpPr>
              <p:nvPr/>
            </p:nvSpPr>
            <p:spPr bwMode="auto">
              <a:xfrm>
                <a:off x="2422525" y="2957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97" name="Rectangle 981"/>
              <p:cNvSpPr>
                <a:spLocks noChangeArrowheads="1"/>
              </p:cNvSpPr>
              <p:nvPr/>
            </p:nvSpPr>
            <p:spPr bwMode="auto">
              <a:xfrm>
                <a:off x="1050925" y="3186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98" name="Rectangle 982"/>
              <p:cNvSpPr>
                <a:spLocks noChangeArrowheads="1"/>
              </p:cNvSpPr>
              <p:nvPr/>
            </p:nvSpPr>
            <p:spPr bwMode="auto">
              <a:xfrm>
                <a:off x="1279525" y="3186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99" name="Rectangle 983"/>
              <p:cNvSpPr>
                <a:spLocks noChangeArrowheads="1"/>
              </p:cNvSpPr>
              <p:nvPr/>
            </p:nvSpPr>
            <p:spPr bwMode="auto">
              <a:xfrm>
                <a:off x="1508125" y="3186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0" name="Rectangle 984"/>
              <p:cNvSpPr>
                <a:spLocks noChangeArrowheads="1"/>
              </p:cNvSpPr>
              <p:nvPr/>
            </p:nvSpPr>
            <p:spPr bwMode="auto">
              <a:xfrm>
                <a:off x="1736725" y="3186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1" name="Rectangle 985"/>
              <p:cNvSpPr>
                <a:spLocks noChangeArrowheads="1"/>
              </p:cNvSpPr>
              <p:nvPr/>
            </p:nvSpPr>
            <p:spPr bwMode="auto">
              <a:xfrm>
                <a:off x="1965325" y="3186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2" name="Rectangle 986"/>
              <p:cNvSpPr>
                <a:spLocks noChangeArrowheads="1"/>
              </p:cNvSpPr>
              <p:nvPr/>
            </p:nvSpPr>
            <p:spPr bwMode="auto">
              <a:xfrm>
                <a:off x="2193925" y="3186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3" name="Rectangle 987"/>
              <p:cNvSpPr>
                <a:spLocks noChangeArrowheads="1"/>
              </p:cNvSpPr>
              <p:nvPr/>
            </p:nvSpPr>
            <p:spPr bwMode="auto">
              <a:xfrm>
                <a:off x="2422525" y="3186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4" name="Rectangle 988"/>
              <p:cNvSpPr>
                <a:spLocks noChangeArrowheads="1"/>
              </p:cNvSpPr>
              <p:nvPr/>
            </p:nvSpPr>
            <p:spPr bwMode="auto">
              <a:xfrm>
                <a:off x="1050925" y="3414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5" name="Rectangle 989"/>
              <p:cNvSpPr>
                <a:spLocks noChangeArrowheads="1"/>
              </p:cNvSpPr>
              <p:nvPr/>
            </p:nvSpPr>
            <p:spPr bwMode="auto">
              <a:xfrm>
                <a:off x="1279525" y="3414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6" name="Rectangle 990"/>
              <p:cNvSpPr>
                <a:spLocks noChangeArrowheads="1"/>
              </p:cNvSpPr>
              <p:nvPr/>
            </p:nvSpPr>
            <p:spPr bwMode="auto">
              <a:xfrm>
                <a:off x="1508125" y="3414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7" name="Rectangle 991"/>
              <p:cNvSpPr>
                <a:spLocks noChangeArrowheads="1"/>
              </p:cNvSpPr>
              <p:nvPr/>
            </p:nvSpPr>
            <p:spPr bwMode="auto">
              <a:xfrm>
                <a:off x="1965325" y="3414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8" name="Rectangle 992"/>
              <p:cNvSpPr>
                <a:spLocks noChangeArrowheads="1"/>
              </p:cNvSpPr>
              <p:nvPr/>
            </p:nvSpPr>
            <p:spPr bwMode="auto">
              <a:xfrm>
                <a:off x="2193925" y="3414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09" name="Rectangle 993"/>
              <p:cNvSpPr>
                <a:spLocks noChangeArrowheads="1"/>
              </p:cNvSpPr>
              <p:nvPr/>
            </p:nvSpPr>
            <p:spPr bwMode="auto">
              <a:xfrm>
                <a:off x="2422525" y="3414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0" name="Rectangle 994"/>
              <p:cNvSpPr>
                <a:spLocks noChangeArrowheads="1"/>
              </p:cNvSpPr>
              <p:nvPr/>
            </p:nvSpPr>
            <p:spPr bwMode="auto">
              <a:xfrm>
                <a:off x="1050925" y="3643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1" name="Rectangle 995"/>
              <p:cNvSpPr>
                <a:spLocks noChangeArrowheads="1"/>
              </p:cNvSpPr>
              <p:nvPr/>
            </p:nvSpPr>
            <p:spPr bwMode="auto">
              <a:xfrm>
                <a:off x="1279525" y="3643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2" name="Rectangle 996"/>
              <p:cNvSpPr>
                <a:spLocks noChangeArrowheads="1"/>
              </p:cNvSpPr>
              <p:nvPr/>
            </p:nvSpPr>
            <p:spPr bwMode="auto">
              <a:xfrm>
                <a:off x="1508125" y="3643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3" name="Rectangle 997"/>
              <p:cNvSpPr>
                <a:spLocks noChangeArrowheads="1"/>
              </p:cNvSpPr>
              <p:nvPr/>
            </p:nvSpPr>
            <p:spPr bwMode="auto">
              <a:xfrm>
                <a:off x="1736725" y="3643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4" name="Rectangle 998"/>
              <p:cNvSpPr>
                <a:spLocks noChangeArrowheads="1"/>
              </p:cNvSpPr>
              <p:nvPr/>
            </p:nvSpPr>
            <p:spPr bwMode="auto">
              <a:xfrm>
                <a:off x="1965325" y="3643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5" name="Rectangle 999"/>
              <p:cNvSpPr>
                <a:spLocks noChangeArrowheads="1"/>
              </p:cNvSpPr>
              <p:nvPr/>
            </p:nvSpPr>
            <p:spPr bwMode="auto">
              <a:xfrm>
                <a:off x="2193925" y="3643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6" name="Rectangle 1000"/>
              <p:cNvSpPr>
                <a:spLocks noChangeArrowheads="1"/>
              </p:cNvSpPr>
              <p:nvPr/>
            </p:nvSpPr>
            <p:spPr bwMode="auto">
              <a:xfrm>
                <a:off x="2422525" y="3643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7" name="Rectangle 1001"/>
              <p:cNvSpPr>
                <a:spLocks noChangeArrowheads="1"/>
              </p:cNvSpPr>
              <p:nvPr/>
            </p:nvSpPr>
            <p:spPr bwMode="auto">
              <a:xfrm>
                <a:off x="1050925" y="3871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8" name="Rectangle 1002"/>
              <p:cNvSpPr>
                <a:spLocks noChangeArrowheads="1"/>
              </p:cNvSpPr>
              <p:nvPr/>
            </p:nvSpPr>
            <p:spPr bwMode="auto">
              <a:xfrm>
                <a:off x="1279525" y="3871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19" name="Rectangle 1003"/>
              <p:cNvSpPr>
                <a:spLocks noChangeArrowheads="1"/>
              </p:cNvSpPr>
              <p:nvPr/>
            </p:nvSpPr>
            <p:spPr bwMode="auto">
              <a:xfrm>
                <a:off x="1508125" y="3871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20" name="Rectangle 1004"/>
              <p:cNvSpPr>
                <a:spLocks noChangeArrowheads="1"/>
              </p:cNvSpPr>
              <p:nvPr/>
            </p:nvSpPr>
            <p:spPr bwMode="auto">
              <a:xfrm>
                <a:off x="1736725" y="3871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21" name="Rectangle 1005"/>
              <p:cNvSpPr>
                <a:spLocks noChangeArrowheads="1"/>
              </p:cNvSpPr>
              <p:nvPr/>
            </p:nvSpPr>
            <p:spPr bwMode="auto">
              <a:xfrm>
                <a:off x="1965325" y="3871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22" name="Rectangle 1006"/>
              <p:cNvSpPr>
                <a:spLocks noChangeArrowheads="1"/>
              </p:cNvSpPr>
              <p:nvPr/>
            </p:nvSpPr>
            <p:spPr bwMode="auto">
              <a:xfrm>
                <a:off x="2193925" y="3871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323" name="Rectangle 1007"/>
              <p:cNvSpPr>
                <a:spLocks noChangeArrowheads="1"/>
              </p:cNvSpPr>
              <p:nvPr/>
            </p:nvSpPr>
            <p:spPr bwMode="auto">
              <a:xfrm>
                <a:off x="2422525" y="3871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7289" name="Rectangle 1008"/>
            <p:cNvSpPr>
              <a:spLocks noChangeArrowheads="1"/>
            </p:cNvSpPr>
            <p:nvPr/>
          </p:nvSpPr>
          <p:spPr bwMode="auto">
            <a:xfrm>
              <a:off x="1736725" y="3414713"/>
              <a:ext cx="228600" cy="22860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nvGrpSpPr>
            <p:cNvPr id="5" name="Group 4"/>
            <p:cNvGrpSpPr/>
            <p:nvPr/>
          </p:nvGrpSpPr>
          <p:grpSpPr>
            <a:xfrm>
              <a:off x="898525" y="2805113"/>
              <a:ext cx="1600200" cy="1143000"/>
              <a:chOff x="898525" y="2805113"/>
              <a:chExt cx="1600200" cy="1143000"/>
            </a:xfrm>
          </p:grpSpPr>
          <p:sp>
            <p:nvSpPr>
              <p:cNvPr id="47254" name="Rectangle 1011"/>
              <p:cNvSpPr>
                <a:spLocks noChangeArrowheads="1"/>
              </p:cNvSpPr>
              <p:nvPr/>
            </p:nvSpPr>
            <p:spPr bwMode="auto">
              <a:xfrm>
                <a:off x="898525" y="2805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55" name="Rectangle 1012"/>
              <p:cNvSpPr>
                <a:spLocks noChangeArrowheads="1"/>
              </p:cNvSpPr>
              <p:nvPr/>
            </p:nvSpPr>
            <p:spPr bwMode="auto">
              <a:xfrm>
                <a:off x="1127125" y="2805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56" name="Rectangle 1013"/>
              <p:cNvSpPr>
                <a:spLocks noChangeArrowheads="1"/>
              </p:cNvSpPr>
              <p:nvPr/>
            </p:nvSpPr>
            <p:spPr bwMode="auto">
              <a:xfrm>
                <a:off x="1355725" y="2805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57" name="Rectangle 1014"/>
              <p:cNvSpPr>
                <a:spLocks noChangeArrowheads="1"/>
              </p:cNvSpPr>
              <p:nvPr/>
            </p:nvSpPr>
            <p:spPr bwMode="auto">
              <a:xfrm>
                <a:off x="1584325" y="2805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58" name="Rectangle 1015"/>
              <p:cNvSpPr>
                <a:spLocks noChangeArrowheads="1"/>
              </p:cNvSpPr>
              <p:nvPr/>
            </p:nvSpPr>
            <p:spPr bwMode="auto">
              <a:xfrm>
                <a:off x="1812925" y="2805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59" name="Rectangle 1016"/>
              <p:cNvSpPr>
                <a:spLocks noChangeArrowheads="1"/>
              </p:cNvSpPr>
              <p:nvPr/>
            </p:nvSpPr>
            <p:spPr bwMode="auto">
              <a:xfrm>
                <a:off x="2041525" y="2805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0" name="Rectangle 1017"/>
              <p:cNvSpPr>
                <a:spLocks noChangeArrowheads="1"/>
              </p:cNvSpPr>
              <p:nvPr/>
            </p:nvSpPr>
            <p:spPr bwMode="auto">
              <a:xfrm>
                <a:off x="2270125" y="2805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1" name="Rectangle 1018"/>
              <p:cNvSpPr>
                <a:spLocks noChangeArrowheads="1"/>
              </p:cNvSpPr>
              <p:nvPr/>
            </p:nvSpPr>
            <p:spPr bwMode="auto">
              <a:xfrm>
                <a:off x="898525" y="3033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2" name="Rectangle 1019"/>
              <p:cNvSpPr>
                <a:spLocks noChangeArrowheads="1"/>
              </p:cNvSpPr>
              <p:nvPr/>
            </p:nvSpPr>
            <p:spPr bwMode="auto">
              <a:xfrm>
                <a:off x="1127125" y="3033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3" name="Rectangle 1020"/>
              <p:cNvSpPr>
                <a:spLocks noChangeArrowheads="1"/>
              </p:cNvSpPr>
              <p:nvPr/>
            </p:nvSpPr>
            <p:spPr bwMode="auto">
              <a:xfrm>
                <a:off x="1355725" y="3033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4" name="Rectangle 1021"/>
              <p:cNvSpPr>
                <a:spLocks noChangeArrowheads="1"/>
              </p:cNvSpPr>
              <p:nvPr/>
            </p:nvSpPr>
            <p:spPr bwMode="auto">
              <a:xfrm>
                <a:off x="1584325" y="3033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5" name="Rectangle 1022"/>
              <p:cNvSpPr>
                <a:spLocks noChangeArrowheads="1"/>
              </p:cNvSpPr>
              <p:nvPr/>
            </p:nvSpPr>
            <p:spPr bwMode="auto">
              <a:xfrm>
                <a:off x="1812925" y="3033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6" name="Rectangle 1023"/>
              <p:cNvSpPr>
                <a:spLocks noChangeArrowheads="1"/>
              </p:cNvSpPr>
              <p:nvPr/>
            </p:nvSpPr>
            <p:spPr bwMode="auto">
              <a:xfrm>
                <a:off x="2041525" y="3033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7" name="Rectangle 1024"/>
              <p:cNvSpPr>
                <a:spLocks noChangeArrowheads="1"/>
              </p:cNvSpPr>
              <p:nvPr/>
            </p:nvSpPr>
            <p:spPr bwMode="auto">
              <a:xfrm>
                <a:off x="2270125" y="3033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8" name="Rectangle 1025"/>
              <p:cNvSpPr>
                <a:spLocks noChangeArrowheads="1"/>
              </p:cNvSpPr>
              <p:nvPr/>
            </p:nvSpPr>
            <p:spPr bwMode="auto">
              <a:xfrm>
                <a:off x="898525" y="3262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69" name="Rectangle 1026"/>
              <p:cNvSpPr>
                <a:spLocks noChangeArrowheads="1"/>
              </p:cNvSpPr>
              <p:nvPr/>
            </p:nvSpPr>
            <p:spPr bwMode="auto">
              <a:xfrm>
                <a:off x="1127125" y="3262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0" name="Rectangle 1027"/>
              <p:cNvSpPr>
                <a:spLocks noChangeArrowheads="1"/>
              </p:cNvSpPr>
              <p:nvPr/>
            </p:nvSpPr>
            <p:spPr bwMode="auto">
              <a:xfrm>
                <a:off x="1355725" y="3262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1" name="Rectangle 1028"/>
              <p:cNvSpPr>
                <a:spLocks noChangeArrowheads="1"/>
              </p:cNvSpPr>
              <p:nvPr/>
            </p:nvSpPr>
            <p:spPr bwMode="auto">
              <a:xfrm>
                <a:off x="1812925" y="3262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2" name="Rectangle 1029"/>
              <p:cNvSpPr>
                <a:spLocks noChangeArrowheads="1"/>
              </p:cNvSpPr>
              <p:nvPr/>
            </p:nvSpPr>
            <p:spPr bwMode="auto">
              <a:xfrm>
                <a:off x="2041525" y="3262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3" name="Rectangle 1030"/>
              <p:cNvSpPr>
                <a:spLocks noChangeArrowheads="1"/>
              </p:cNvSpPr>
              <p:nvPr/>
            </p:nvSpPr>
            <p:spPr bwMode="auto">
              <a:xfrm>
                <a:off x="2270125" y="3262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4" name="Rectangle 1031"/>
              <p:cNvSpPr>
                <a:spLocks noChangeArrowheads="1"/>
              </p:cNvSpPr>
              <p:nvPr/>
            </p:nvSpPr>
            <p:spPr bwMode="auto">
              <a:xfrm>
                <a:off x="898525" y="3490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5" name="Rectangle 1032"/>
              <p:cNvSpPr>
                <a:spLocks noChangeArrowheads="1"/>
              </p:cNvSpPr>
              <p:nvPr/>
            </p:nvSpPr>
            <p:spPr bwMode="auto">
              <a:xfrm>
                <a:off x="1127125" y="3490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6" name="Rectangle 1033"/>
              <p:cNvSpPr>
                <a:spLocks noChangeArrowheads="1"/>
              </p:cNvSpPr>
              <p:nvPr/>
            </p:nvSpPr>
            <p:spPr bwMode="auto">
              <a:xfrm>
                <a:off x="1355725" y="3490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7" name="Rectangle 1034"/>
              <p:cNvSpPr>
                <a:spLocks noChangeArrowheads="1"/>
              </p:cNvSpPr>
              <p:nvPr/>
            </p:nvSpPr>
            <p:spPr bwMode="auto">
              <a:xfrm>
                <a:off x="1584325" y="3490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8" name="Rectangle 1035"/>
              <p:cNvSpPr>
                <a:spLocks noChangeArrowheads="1"/>
              </p:cNvSpPr>
              <p:nvPr/>
            </p:nvSpPr>
            <p:spPr bwMode="auto">
              <a:xfrm>
                <a:off x="1812925" y="3490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79" name="Rectangle 1036"/>
              <p:cNvSpPr>
                <a:spLocks noChangeArrowheads="1"/>
              </p:cNvSpPr>
              <p:nvPr/>
            </p:nvSpPr>
            <p:spPr bwMode="auto">
              <a:xfrm>
                <a:off x="2041525" y="3490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80" name="Rectangle 1037"/>
              <p:cNvSpPr>
                <a:spLocks noChangeArrowheads="1"/>
              </p:cNvSpPr>
              <p:nvPr/>
            </p:nvSpPr>
            <p:spPr bwMode="auto">
              <a:xfrm>
                <a:off x="2270125" y="3490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81" name="Rectangle 1038"/>
              <p:cNvSpPr>
                <a:spLocks noChangeArrowheads="1"/>
              </p:cNvSpPr>
              <p:nvPr/>
            </p:nvSpPr>
            <p:spPr bwMode="auto">
              <a:xfrm>
                <a:off x="898525" y="3719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82" name="Rectangle 1039"/>
              <p:cNvSpPr>
                <a:spLocks noChangeArrowheads="1"/>
              </p:cNvSpPr>
              <p:nvPr/>
            </p:nvSpPr>
            <p:spPr bwMode="auto">
              <a:xfrm>
                <a:off x="1127125" y="3719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83" name="Rectangle 1040"/>
              <p:cNvSpPr>
                <a:spLocks noChangeArrowheads="1"/>
              </p:cNvSpPr>
              <p:nvPr/>
            </p:nvSpPr>
            <p:spPr bwMode="auto">
              <a:xfrm>
                <a:off x="1355725" y="3719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84" name="Rectangle 1041"/>
              <p:cNvSpPr>
                <a:spLocks noChangeArrowheads="1"/>
              </p:cNvSpPr>
              <p:nvPr/>
            </p:nvSpPr>
            <p:spPr bwMode="auto">
              <a:xfrm>
                <a:off x="1584325" y="3719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85" name="Rectangle 1042"/>
              <p:cNvSpPr>
                <a:spLocks noChangeArrowheads="1"/>
              </p:cNvSpPr>
              <p:nvPr/>
            </p:nvSpPr>
            <p:spPr bwMode="auto">
              <a:xfrm>
                <a:off x="1812925" y="3719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86" name="Rectangle 1043"/>
              <p:cNvSpPr>
                <a:spLocks noChangeArrowheads="1"/>
              </p:cNvSpPr>
              <p:nvPr/>
            </p:nvSpPr>
            <p:spPr bwMode="auto">
              <a:xfrm>
                <a:off x="2041525" y="3719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87" name="Rectangle 1044"/>
              <p:cNvSpPr>
                <a:spLocks noChangeArrowheads="1"/>
              </p:cNvSpPr>
              <p:nvPr/>
            </p:nvSpPr>
            <p:spPr bwMode="auto">
              <a:xfrm>
                <a:off x="2270125" y="3719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7253" name="Rectangle 1045"/>
            <p:cNvSpPr>
              <a:spLocks noChangeArrowheads="1"/>
            </p:cNvSpPr>
            <p:nvPr/>
          </p:nvSpPr>
          <p:spPr bwMode="auto">
            <a:xfrm>
              <a:off x="1584325" y="3262313"/>
              <a:ext cx="228600" cy="22860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nvGrpSpPr>
            <p:cNvPr id="7" name="Group 6"/>
            <p:cNvGrpSpPr/>
            <p:nvPr/>
          </p:nvGrpSpPr>
          <p:grpSpPr>
            <a:xfrm>
              <a:off x="746125" y="2652713"/>
              <a:ext cx="1600200" cy="1143000"/>
              <a:chOff x="746125" y="2652713"/>
              <a:chExt cx="1600200" cy="1143000"/>
            </a:xfrm>
          </p:grpSpPr>
          <p:grpSp>
            <p:nvGrpSpPr>
              <p:cNvPr id="4" name="Group 3"/>
              <p:cNvGrpSpPr/>
              <p:nvPr/>
            </p:nvGrpSpPr>
            <p:grpSpPr>
              <a:xfrm>
                <a:off x="746125" y="2652713"/>
                <a:ext cx="1600200" cy="1143000"/>
                <a:chOff x="746125" y="2652713"/>
                <a:chExt cx="1600200" cy="1143000"/>
              </a:xfrm>
            </p:grpSpPr>
            <p:sp>
              <p:nvSpPr>
                <p:cNvPr id="47218" name="Rectangle 1048"/>
                <p:cNvSpPr>
                  <a:spLocks noChangeArrowheads="1"/>
                </p:cNvSpPr>
                <p:nvPr/>
              </p:nvSpPr>
              <p:spPr bwMode="auto">
                <a:xfrm>
                  <a:off x="746125" y="2652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19" name="Rectangle 1049"/>
                <p:cNvSpPr>
                  <a:spLocks noChangeArrowheads="1"/>
                </p:cNvSpPr>
                <p:nvPr/>
              </p:nvSpPr>
              <p:spPr bwMode="auto">
                <a:xfrm>
                  <a:off x="974725" y="2652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0" name="Rectangle 1050"/>
                <p:cNvSpPr>
                  <a:spLocks noChangeArrowheads="1"/>
                </p:cNvSpPr>
                <p:nvPr/>
              </p:nvSpPr>
              <p:spPr bwMode="auto">
                <a:xfrm>
                  <a:off x="1203325" y="2652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1" name="Rectangle 1051"/>
                <p:cNvSpPr>
                  <a:spLocks noChangeArrowheads="1"/>
                </p:cNvSpPr>
                <p:nvPr/>
              </p:nvSpPr>
              <p:spPr bwMode="auto">
                <a:xfrm>
                  <a:off x="1431925" y="2652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2" name="Rectangle 1052"/>
                <p:cNvSpPr>
                  <a:spLocks noChangeArrowheads="1"/>
                </p:cNvSpPr>
                <p:nvPr/>
              </p:nvSpPr>
              <p:spPr bwMode="auto">
                <a:xfrm>
                  <a:off x="1660525" y="2652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3" name="Rectangle 1053"/>
                <p:cNvSpPr>
                  <a:spLocks noChangeArrowheads="1"/>
                </p:cNvSpPr>
                <p:nvPr/>
              </p:nvSpPr>
              <p:spPr bwMode="auto">
                <a:xfrm>
                  <a:off x="1889125" y="2652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4" name="Rectangle 1054"/>
                <p:cNvSpPr>
                  <a:spLocks noChangeArrowheads="1"/>
                </p:cNvSpPr>
                <p:nvPr/>
              </p:nvSpPr>
              <p:spPr bwMode="auto">
                <a:xfrm>
                  <a:off x="2117725" y="26527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5" name="Rectangle 1055"/>
                <p:cNvSpPr>
                  <a:spLocks noChangeArrowheads="1"/>
                </p:cNvSpPr>
                <p:nvPr/>
              </p:nvSpPr>
              <p:spPr bwMode="auto">
                <a:xfrm>
                  <a:off x="746125" y="2881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6" name="Rectangle 1056"/>
                <p:cNvSpPr>
                  <a:spLocks noChangeArrowheads="1"/>
                </p:cNvSpPr>
                <p:nvPr/>
              </p:nvSpPr>
              <p:spPr bwMode="auto">
                <a:xfrm>
                  <a:off x="974725" y="2881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7" name="Rectangle 1057"/>
                <p:cNvSpPr>
                  <a:spLocks noChangeArrowheads="1"/>
                </p:cNvSpPr>
                <p:nvPr/>
              </p:nvSpPr>
              <p:spPr bwMode="auto">
                <a:xfrm>
                  <a:off x="1203325" y="2881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8" name="Rectangle 1058"/>
                <p:cNvSpPr>
                  <a:spLocks noChangeArrowheads="1"/>
                </p:cNvSpPr>
                <p:nvPr/>
              </p:nvSpPr>
              <p:spPr bwMode="auto">
                <a:xfrm>
                  <a:off x="1431925" y="2881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29" name="Rectangle 1059"/>
                <p:cNvSpPr>
                  <a:spLocks noChangeArrowheads="1"/>
                </p:cNvSpPr>
                <p:nvPr/>
              </p:nvSpPr>
              <p:spPr bwMode="auto">
                <a:xfrm>
                  <a:off x="1660525" y="2881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0" name="Rectangle 1060"/>
                <p:cNvSpPr>
                  <a:spLocks noChangeArrowheads="1"/>
                </p:cNvSpPr>
                <p:nvPr/>
              </p:nvSpPr>
              <p:spPr bwMode="auto">
                <a:xfrm>
                  <a:off x="1889125" y="2881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1" name="Rectangle 1061"/>
                <p:cNvSpPr>
                  <a:spLocks noChangeArrowheads="1"/>
                </p:cNvSpPr>
                <p:nvPr/>
              </p:nvSpPr>
              <p:spPr bwMode="auto">
                <a:xfrm>
                  <a:off x="2117725" y="28813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2" name="Rectangle 1062"/>
                <p:cNvSpPr>
                  <a:spLocks noChangeArrowheads="1"/>
                </p:cNvSpPr>
                <p:nvPr/>
              </p:nvSpPr>
              <p:spPr bwMode="auto">
                <a:xfrm>
                  <a:off x="746125" y="3109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3" name="Rectangle 1063"/>
                <p:cNvSpPr>
                  <a:spLocks noChangeArrowheads="1"/>
                </p:cNvSpPr>
                <p:nvPr/>
              </p:nvSpPr>
              <p:spPr bwMode="auto">
                <a:xfrm>
                  <a:off x="974725" y="3109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4" name="Rectangle 1064"/>
                <p:cNvSpPr>
                  <a:spLocks noChangeArrowheads="1"/>
                </p:cNvSpPr>
                <p:nvPr/>
              </p:nvSpPr>
              <p:spPr bwMode="auto">
                <a:xfrm>
                  <a:off x="1203325" y="3109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5" name="Rectangle 1065"/>
                <p:cNvSpPr>
                  <a:spLocks noChangeArrowheads="1"/>
                </p:cNvSpPr>
                <p:nvPr/>
              </p:nvSpPr>
              <p:spPr bwMode="auto">
                <a:xfrm>
                  <a:off x="1660525" y="3109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6" name="Rectangle 1066"/>
                <p:cNvSpPr>
                  <a:spLocks noChangeArrowheads="1"/>
                </p:cNvSpPr>
                <p:nvPr/>
              </p:nvSpPr>
              <p:spPr bwMode="auto">
                <a:xfrm>
                  <a:off x="1889125" y="3109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7" name="Rectangle 1067"/>
                <p:cNvSpPr>
                  <a:spLocks noChangeArrowheads="1"/>
                </p:cNvSpPr>
                <p:nvPr/>
              </p:nvSpPr>
              <p:spPr bwMode="auto">
                <a:xfrm>
                  <a:off x="2117725" y="31099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8" name="Rectangle 1068"/>
                <p:cNvSpPr>
                  <a:spLocks noChangeArrowheads="1"/>
                </p:cNvSpPr>
                <p:nvPr/>
              </p:nvSpPr>
              <p:spPr bwMode="auto">
                <a:xfrm>
                  <a:off x="746125" y="3338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39" name="Rectangle 1069"/>
                <p:cNvSpPr>
                  <a:spLocks noChangeArrowheads="1"/>
                </p:cNvSpPr>
                <p:nvPr/>
              </p:nvSpPr>
              <p:spPr bwMode="auto">
                <a:xfrm>
                  <a:off x="974725" y="3338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0" name="Rectangle 1070"/>
                <p:cNvSpPr>
                  <a:spLocks noChangeArrowheads="1"/>
                </p:cNvSpPr>
                <p:nvPr/>
              </p:nvSpPr>
              <p:spPr bwMode="auto">
                <a:xfrm>
                  <a:off x="1203325" y="3338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1" name="Rectangle 1071"/>
                <p:cNvSpPr>
                  <a:spLocks noChangeArrowheads="1"/>
                </p:cNvSpPr>
                <p:nvPr/>
              </p:nvSpPr>
              <p:spPr bwMode="auto">
                <a:xfrm>
                  <a:off x="1431925" y="3338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2" name="Rectangle 1072"/>
                <p:cNvSpPr>
                  <a:spLocks noChangeArrowheads="1"/>
                </p:cNvSpPr>
                <p:nvPr/>
              </p:nvSpPr>
              <p:spPr bwMode="auto">
                <a:xfrm>
                  <a:off x="1660525" y="3338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3" name="Rectangle 1073"/>
                <p:cNvSpPr>
                  <a:spLocks noChangeArrowheads="1"/>
                </p:cNvSpPr>
                <p:nvPr/>
              </p:nvSpPr>
              <p:spPr bwMode="auto">
                <a:xfrm>
                  <a:off x="1889125" y="3338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4" name="Rectangle 1074"/>
                <p:cNvSpPr>
                  <a:spLocks noChangeArrowheads="1"/>
                </p:cNvSpPr>
                <p:nvPr/>
              </p:nvSpPr>
              <p:spPr bwMode="auto">
                <a:xfrm>
                  <a:off x="2117725" y="33385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5" name="Rectangle 1075"/>
                <p:cNvSpPr>
                  <a:spLocks noChangeArrowheads="1"/>
                </p:cNvSpPr>
                <p:nvPr/>
              </p:nvSpPr>
              <p:spPr bwMode="auto">
                <a:xfrm>
                  <a:off x="746125" y="3567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6" name="Rectangle 1076"/>
                <p:cNvSpPr>
                  <a:spLocks noChangeArrowheads="1"/>
                </p:cNvSpPr>
                <p:nvPr/>
              </p:nvSpPr>
              <p:spPr bwMode="auto">
                <a:xfrm>
                  <a:off x="974725" y="3567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7" name="Rectangle 1077"/>
                <p:cNvSpPr>
                  <a:spLocks noChangeArrowheads="1"/>
                </p:cNvSpPr>
                <p:nvPr/>
              </p:nvSpPr>
              <p:spPr bwMode="auto">
                <a:xfrm>
                  <a:off x="1203325" y="3567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8" name="Rectangle 1078"/>
                <p:cNvSpPr>
                  <a:spLocks noChangeArrowheads="1"/>
                </p:cNvSpPr>
                <p:nvPr/>
              </p:nvSpPr>
              <p:spPr bwMode="auto">
                <a:xfrm>
                  <a:off x="1431925" y="3567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49" name="Rectangle 1079"/>
                <p:cNvSpPr>
                  <a:spLocks noChangeArrowheads="1"/>
                </p:cNvSpPr>
                <p:nvPr/>
              </p:nvSpPr>
              <p:spPr bwMode="auto">
                <a:xfrm>
                  <a:off x="1660525" y="3567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50" name="Rectangle 1080"/>
                <p:cNvSpPr>
                  <a:spLocks noChangeArrowheads="1"/>
                </p:cNvSpPr>
                <p:nvPr/>
              </p:nvSpPr>
              <p:spPr bwMode="auto">
                <a:xfrm>
                  <a:off x="1889125" y="3567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51" name="Rectangle 1081"/>
                <p:cNvSpPr>
                  <a:spLocks noChangeArrowheads="1"/>
                </p:cNvSpPr>
                <p:nvPr/>
              </p:nvSpPr>
              <p:spPr bwMode="auto">
                <a:xfrm>
                  <a:off x="2117725" y="3567113"/>
                  <a:ext cx="228600" cy="228600"/>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7217" name="Rectangle 1082"/>
              <p:cNvSpPr>
                <a:spLocks noChangeArrowheads="1"/>
              </p:cNvSpPr>
              <p:nvPr/>
            </p:nvSpPr>
            <p:spPr bwMode="auto">
              <a:xfrm>
                <a:off x="1431925" y="3109913"/>
                <a:ext cx="228600" cy="22860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6481" tIns="63240" rIns="126481" bIns="6324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204" name="Group 1083"/>
            <p:cNvGrpSpPr>
              <a:grpSpLocks/>
            </p:cNvGrpSpPr>
            <p:nvPr/>
          </p:nvGrpSpPr>
          <p:grpSpPr bwMode="auto">
            <a:xfrm>
              <a:off x="2498725" y="2195513"/>
              <a:ext cx="493713" cy="609600"/>
              <a:chOff x="1632" y="1191"/>
              <a:chExt cx="311" cy="384"/>
            </a:xfrm>
          </p:grpSpPr>
          <p:sp>
            <p:nvSpPr>
              <p:cNvPr id="47211" name="Text Box 1084"/>
              <p:cNvSpPr txBox="1">
                <a:spLocks noChangeArrowheads="1"/>
              </p:cNvSpPr>
              <p:nvPr/>
            </p:nvSpPr>
            <p:spPr bwMode="auto">
              <a:xfrm>
                <a:off x="1689" y="1191"/>
                <a:ext cx="254" cy="3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3504" tIns="56752" rIns="113504" bIns="56752">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r"/>
                <a:r>
                  <a:rPr lang="en-US" altLang="en-US" sz="2800" i="1">
                    <a:solidFill>
                      <a:schemeClr val="accent1"/>
                    </a:solidFill>
                    <a:latin typeface="Times New Roman" pitchFamily="18" charset="0"/>
                  </a:rPr>
                  <a:t>d</a:t>
                </a:r>
              </a:p>
            </p:txBody>
          </p:sp>
          <p:sp>
            <p:nvSpPr>
              <p:cNvPr id="47212" name="Line 1085"/>
              <p:cNvSpPr>
                <a:spLocks noChangeShapeType="1"/>
              </p:cNvSpPr>
              <p:nvPr/>
            </p:nvSpPr>
            <p:spPr bwMode="auto">
              <a:xfrm>
                <a:off x="1632" y="1383"/>
                <a:ext cx="192" cy="192"/>
              </a:xfrm>
              <a:prstGeom prst="line">
                <a:avLst/>
              </a:prstGeom>
              <a:noFill/>
              <a:ln w="952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6481" tIns="63240" rIns="126481" bIns="63240">
                <a:spAutoFit/>
              </a:bodyPr>
              <a:lstStyle/>
              <a:p>
                <a:endParaRPr lang="en-US"/>
              </a:p>
            </p:txBody>
          </p:sp>
        </p:grpSp>
        <p:grpSp>
          <p:nvGrpSpPr>
            <p:cNvPr id="47205" name="Group 1086"/>
            <p:cNvGrpSpPr>
              <a:grpSpLocks/>
            </p:cNvGrpSpPr>
            <p:nvPr/>
          </p:nvGrpSpPr>
          <p:grpSpPr bwMode="auto">
            <a:xfrm>
              <a:off x="109538" y="2667000"/>
              <a:ext cx="528638" cy="1143000"/>
              <a:chOff x="127" y="1488"/>
              <a:chExt cx="333" cy="720"/>
            </a:xfrm>
          </p:grpSpPr>
          <p:sp>
            <p:nvSpPr>
              <p:cNvPr id="47209" name="Text Box 1087"/>
              <p:cNvSpPr txBox="1">
                <a:spLocks noChangeArrowheads="1"/>
              </p:cNvSpPr>
              <p:nvPr/>
            </p:nvSpPr>
            <p:spPr bwMode="auto">
              <a:xfrm>
                <a:off x="127" y="1671"/>
                <a:ext cx="333"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3504" tIns="56752" rIns="113504" bIns="56752">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800" i="1" dirty="0" smtClean="0">
                    <a:solidFill>
                      <a:schemeClr val="accent1"/>
                    </a:solidFill>
                    <a:latin typeface="Times New Roman" pitchFamily="18" charset="0"/>
                  </a:rPr>
                  <a:t>M</a:t>
                </a:r>
                <a:endParaRPr lang="en-US" altLang="en-US" sz="2800" i="1" dirty="0">
                  <a:solidFill>
                    <a:schemeClr val="accent1"/>
                  </a:solidFill>
                  <a:latin typeface="Times New Roman" pitchFamily="18" charset="0"/>
                </a:endParaRPr>
              </a:p>
            </p:txBody>
          </p:sp>
          <p:sp>
            <p:nvSpPr>
              <p:cNvPr id="47210" name="Line 1088"/>
              <p:cNvSpPr>
                <a:spLocks noChangeShapeType="1"/>
              </p:cNvSpPr>
              <p:nvPr/>
            </p:nvSpPr>
            <p:spPr bwMode="auto">
              <a:xfrm>
                <a:off x="432" y="1488"/>
                <a:ext cx="0" cy="720"/>
              </a:xfrm>
              <a:prstGeom prst="line">
                <a:avLst/>
              </a:prstGeom>
              <a:noFill/>
              <a:ln w="952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6481" tIns="63240" rIns="126481" bIns="63240">
                <a:spAutoFit/>
              </a:bodyPr>
              <a:lstStyle/>
              <a:p>
                <a:endParaRPr lang="en-US"/>
              </a:p>
            </p:txBody>
          </p:sp>
        </p:grpSp>
        <p:grpSp>
          <p:nvGrpSpPr>
            <p:cNvPr id="47206" name="Group 1089"/>
            <p:cNvGrpSpPr>
              <a:grpSpLocks/>
            </p:cNvGrpSpPr>
            <p:nvPr/>
          </p:nvGrpSpPr>
          <p:grpSpPr bwMode="auto">
            <a:xfrm>
              <a:off x="746125" y="1905001"/>
              <a:ext cx="1600200" cy="546101"/>
              <a:chOff x="528" y="1008"/>
              <a:chExt cx="1008" cy="344"/>
            </a:xfrm>
          </p:grpSpPr>
          <p:sp>
            <p:nvSpPr>
              <p:cNvPr id="47207" name="Text Box 1090"/>
              <p:cNvSpPr txBox="1">
                <a:spLocks noChangeArrowheads="1"/>
              </p:cNvSpPr>
              <p:nvPr/>
            </p:nvSpPr>
            <p:spPr bwMode="auto">
              <a:xfrm>
                <a:off x="904" y="1008"/>
                <a:ext cx="295"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3504" tIns="56752" rIns="113504" bIns="56752">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800" i="1" dirty="0" smtClean="0">
                    <a:solidFill>
                      <a:schemeClr val="accent1"/>
                    </a:solidFill>
                    <a:latin typeface="Times New Roman" pitchFamily="18" charset="0"/>
                  </a:rPr>
                  <a:t>N</a:t>
                </a:r>
                <a:endParaRPr lang="en-US" altLang="en-US" sz="2800" i="1" dirty="0">
                  <a:solidFill>
                    <a:schemeClr val="accent1"/>
                  </a:solidFill>
                  <a:latin typeface="Times New Roman" pitchFamily="18" charset="0"/>
                </a:endParaRPr>
              </a:p>
            </p:txBody>
          </p:sp>
          <p:sp>
            <p:nvSpPr>
              <p:cNvPr id="47208" name="Line 1091"/>
              <p:cNvSpPr>
                <a:spLocks noChangeShapeType="1"/>
              </p:cNvSpPr>
              <p:nvPr/>
            </p:nvSpPr>
            <p:spPr bwMode="auto">
              <a:xfrm>
                <a:off x="528" y="1335"/>
                <a:ext cx="1008" cy="0"/>
              </a:xfrm>
              <a:prstGeom prst="line">
                <a:avLst/>
              </a:prstGeom>
              <a:noFill/>
              <a:ln w="952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6481" tIns="63240" rIns="126481" bIns="63240">
                <a:spAutoFit/>
              </a:bodyPr>
              <a:lstStyle/>
              <a:p>
                <a:endParaRPr lang="en-US"/>
              </a:p>
            </p:txBody>
          </p:sp>
        </p:grpSp>
      </p:grpSp>
      <p:sp>
        <p:nvSpPr>
          <p:cNvPr id="47115" name="Text Box 1092"/>
          <p:cNvSpPr txBox="1">
            <a:spLocks noChangeArrowheads="1"/>
          </p:cNvSpPr>
          <p:nvPr/>
        </p:nvSpPr>
        <p:spPr bwMode="auto">
          <a:xfrm>
            <a:off x="3276600" y="3581400"/>
            <a:ext cx="401638"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800" i="1">
                <a:solidFill>
                  <a:schemeClr val="accent1"/>
                </a:solidFill>
                <a:latin typeface="Times New Roman" pitchFamily="18" charset="0"/>
              </a:rPr>
              <a:t>R</a:t>
            </a:r>
          </a:p>
        </p:txBody>
      </p:sp>
      <p:sp>
        <p:nvSpPr>
          <p:cNvPr id="47116" name="Line 1093"/>
          <p:cNvSpPr>
            <a:spLocks noChangeShapeType="1"/>
          </p:cNvSpPr>
          <p:nvPr/>
        </p:nvSpPr>
        <p:spPr bwMode="auto">
          <a:xfrm>
            <a:off x="3657600" y="2590800"/>
            <a:ext cx="0" cy="2743200"/>
          </a:xfrm>
          <a:prstGeom prst="line">
            <a:avLst/>
          </a:prstGeom>
          <a:noFill/>
          <a:ln w="952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7117" name="Group 1094"/>
          <p:cNvGrpSpPr>
            <a:grpSpLocks/>
          </p:cNvGrpSpPr>
          <p:nvPr/>
        </p:nvGrpSpPr>
        <p:grpSpPr bwMode="auto">
          <a:xfrm>
            <a:off x="8458200" y="1676400"/>
            <a:ext cx="493713" cy="609600"/>
            <a:chOff x="5328" y="1056"/>
            <a:chExt cx="311" cy="384"/>
          </a:xfrm>
        </p:grpSpPr>
        <p:sp>
          <p:nvSpPr>
            <p:cNvPr id="47201" name="Text Box 1095"/>
            <p:cNvSpPr txBox="1">
              <a:spLocks noChangeArrowheads="1"/>
            </p:cNvSpPr>
            <p:nvPr/>
          </p:nvSpPr>
          <p:spPr bwMode="auto">
            <a:xfrm>
              <a:off x="5386" y="1056"/>
              <a:ext cx="253"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r"/>
              <a:r>
                <a:rPr lang="en-US" altLang="en-US" sz="2800" i="1">
                  <a:solidFill>
                    <a:schemeClr val="accent1"/>
                  </a:solidFill>
                  <a:latin typeface="Times New Roman" pitchFamily="18" charset="0"/>
                </a:rPr>
                <a:t>B</a:t>
              </a:r>
            </a:p>
          </p:txBody>
        </p:sp>
        <p:sp>
          <p:nvSpPr>
            <p:cNvPr id="47202" name="Line 1096"/>
            <p:cNvSpPr>
              <a:spLocks noChangeShapeType="1"/>
            </p:cNvSpPr>
            <p:nvPr/>
          </p:nvSpPr>
          <p:spPr bwMode="auto">
            <a:xfrm>
              <a:off x="5328" y="1248"/>
              <a:ext cx="192" cy="192"/>
            </a:xfrm>
            <a:prstGeom prst="line">
              <a:avLst/>
            </a:prstGeom>
            <a:noFill/>
            <a:ln w="952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p>
              <a:endParaRPr lang="en-US"/>
            </a:p>
          </p:txBody>
        </p:sp>
      </p:grpSp>
      <p:grpSp>
        <p:nvGrpSpPr>
          <p:cNvPr id="47118" name="Group 1097"/>
          <p:cNvGrpSpPr>
            <a:grpSpLocks/>
          </p:cNvGrpSpPr>
          <p:nvPr/>
        </p:nvGrpSpPr>
        <p:grpSpPr bwMode="auto">
          <a:xfrm>
            <a:off x="3886200" y="2133600"/>
            <a:ext cx="1600200" cy="1143000"/>
            <a:chOff x="624" y="1344"/>
            <a:chExt cx="1008" cy="720"/>
          </a:xfrm>
        </p:grpSpPr>
        <p:grpSp>
          <p:nvGrpSpPr>
            <p:cNvPr id="47165" name="Group 1098"/>
            <p:cNvGrpSpPr>
              <a:grpSpLocks/>
            </p:cNvGrpSpPr>
            <p:nvPr/>
          </p:nvGrpSpPr>
          <p:grpSpPr bwMode="auto">
            <a:xfrm>
              <a:off x="624" y="1344"/>
              <a:ext cx="1008" cy="720"/>
              <a:chOff x="624" y="1344"/>
              <a:chExt cx="1008" cy="720"/>
            </a:xfrm>
          </p:grpSpPr>
          <p:sp>
            <p:nvSpPr>
              <p:cNvPr id="47167" name="Rectangle 1099"/>
              <p:cNvSpPr>
                <a:spLocks noChangeArrowheads="1"/>
              </p:cNvSpPr>
              <p:nvPr/>
            </p:nvSpPr>
            <p:spPr bwMode="auto">
              <a:xfrm>
                <a:off x="624"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68" name="Rectangle 1100"/>
              <p:cNvSpPr>
                <a:spLocks noChangeArrowheads="1"/>
              </p:cNvSpPr>
              <p:nvPr/>
            </p:nvSpPr>
            <p:spPr bwMode="auto">
              <a:xfrm>
                <a:off x="768"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69" name="Rectangle 1101"/>
              <p:cNvSpPr>
                <a:spLocks noChangeArrowheads="1"/>
              </p:cNvSpPr>
              <p:nvPr/>
            </p:nvSpPr>
            <p:spPr bwMode="auto">
              <a:xfrm>
                <a:off x="912"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0" name="Rectangle 1102"/>
              <p:cNvSpPr>
                <a:spLocks noChangeArrowheads="1"/>
              </p:cNvSpPr>
              <p:nvPr/>
            </p:nvSpPr>
            <p:spPr bwMode="auto">
              <a:xfrm>
                <a:off x="1056"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1" name="Rectangle 1103"/>
              <p:cNvSpPr>
                <a:spLocks noChangeArrowheads="1"/>
              </p:cNvSpPr>
              <p:nvPr/>
            </p:nvSpPr>
            <p:spPr bwMode="auto">
              <a:xfrm>
                <a:off x="1200"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2" name="Rectangle 1104"/>
              <p:cNvSpPr>
                <a:spLocks noChangeArrowheads="1"/>
              </p:cNvSpPr>
              <p:nvPr/>
            </p:nvSpPr>
            <p:spPr bwMode="auto">
              <a:xfrm>
                <a:off x="1344"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3" name="Rectangle 1105"/>
              <p:cNvSpPr>
                <a:spLocks noChangeArrowheads="1"/>
              </p:cNvSpPr>
              <p:nvPr/>
            </p:nvSpPr>
            <p:spPr bwMode="auto">
              <a:xfrm>
                <a:off x="1488"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4" name="Rectangle 1106"/>
              <p:cNvSpPr>
                <a:spLocks noChangeArrowheads="1"/>
              </p:cNvSpPr>
              <p:nvPr/>
            </p:nvSpPr>
            <p:spPr bwMode="auto">
              <a:xfrm>
                <a:off x="624"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5" name="Rectangle 1107"/>
              <p:cNvSpPr>
                <a:spLocks noChangeArrowheads="1"/>
              </p:cNvSpPr>
              <p:nvPr/>
            </p:nvSpPr>
            <p:spPr bwMode="auto">
              <a:xfrm>
                <a:off x="768"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6" name="Rectangle 1108"/>
              <p:cNvSpPr>
                <a:spLocks noChangeArrowheads="1"/>
              </p:cNvSpPr>
              <p:nvPr/>
            </p:nvSpPr>
            <p:spPr bwMode="auto">
              <a:xfrm>
                <a:off x="912"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7" name="Rectangle 1109"/>
              <p:cNvSpPr>
                <a:spLocks noChangeArrowheads="1"/>
              </p:cNvSpPr>
              <p:nvPr/>
            </p:nvSpPr>
            <p:spPr bwMode="auto">
              <a:xfrm>
                <a:off x="1056"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8" name="Rectangle 1110"/>
              <p:cNvSpPr>
                <a:spLocks noChangeArrowheads="1"/>
              </p:cNvSpPr>
              <p:nvPr/>
            </p:nvSpPr>
            <p:spPr bwMode="auto">
              <a:xfrm>
                <a:off x="1200"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79" name="Rectangle 1111"/>
              <p:cNvSpPr>
                <a:spLocks noChangeArrowheads="1"/>
              </p:cNvSpPr>
              <p:nvPr/>
            </p:nvSpPr>
            <p:spPr bwMode="auto">
              <a:xfrm>
                <a:off x="1344"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0" name="Rectangle 1112"/>
              <p:cNvSpPr>
                <a:spLocks noChangeArrowheads="1"/>
              </p:cNvSpPr>
              <p:nvPr/>
            </p:nvSpPr>
            <p:spPr bwMode="auto">
              <a:xfrm>
                <a:off x="1488"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1" name="Rectangle 1113"/>
              <p:cNvSpPr>
                <a:spLocks noChangeArrowheads="1"/>
              </p:cNvSpPr>
              <p:nvPr/>
            </p:nvSpPr>
            <p:spPr bwMode="auto">
              <a:xfrm>
                <a:off x="624"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2" name="Rectangle 1114"/>
              <p:cNvSpPr>
                <a:spLocks noChangeArrowheads="1"/>
              </p:cNvSpPr>
              <p:nvPr/>
            </p:nvSpPr>
            <p:spPr bwMode="auto">
              <a:xfrm>
                <a:off x="768"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3" name="Rectangle 1115"/>
              <p:cNvSpPr>
                <a:spLocks noChangeArrowheads="1"/>
              </p:cNvSpPr>
              <p:nvPr/>
            </p:nvSpPr>
            <p:spPr bwMode="auto">
              <a:xfrm>
                <a:off x="912"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4" name="Rectangle 1116"/>
              <p:cNvSpPr>
                <a:spLocks noChangeArrowheads="1"/>
              </p:cNvSpPr>
              <p:nvPr/>
            </p:nvSpPr>
            <p:spPr bwMode="auto">
              <a:xfrm>
                <a:off x="1200"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5" name="Rectangle 1117"/>
              <p:cNvSpPr>
                <a:spLocks noChangeArrowheads="1"/>
              </p:cNvSpPr>
              <p:nvPr/>
            </p:nvSpPr>
            <p:spPr bwMode="auto">
              <a:xfrm>
                <a:off x="1344"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6" name="Rectangle 1118"/>
              <p:cNvSpPr>
                <a:spLocks noChangeArrowheads="1"/>
              </p:cNvSpPr>
              <p:nvPr/>
            </p:nvSpPr>
            <p:spPr bwMode="auto">
              <a:xfrm>
                <a:off x="1488"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7" name="Rectangle 1119"/>
              <p:cNvSpPr>
                <a:spLocks noChangeArrowheads="1"/>
              </p:cNvSpPr>
              <p:nvPr/>
            </p:nvSpPr>
            <p:spPr bwMode="auto">
              <a:xfrm>
                <a:off x="624"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8" name="Rectangle 1120"/>
              <p:cNvSpPr>
                <a:spLocks noChangeArrowheads="1"/>
              </p:cNvSpPr>
              <p:nvPr/>
            </p:nvSpPr>
            <p:spPr bwMode="auto">
              <a:xfrm>
                <a:off x="768"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89" name="Rectangle 1121"/>
              <p:cNvSpPr>
                <a:spLocks noChangeArrowheads="1"/>
              </p:cNvSpPr>
              <p:nvPr/>
            </p:nvSpPr>
            <p:spPr bwMode="auto">
              <a:xfrm>
                <a:off x="912"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0" name="Rectangle 1122"/>
              <p:cNvSpPr>
                <a:spLocks noChangeArrowheads="1"/>
              </p:cNvSpPr>
              <p:nvPr/>
            </p:nvSpPr>
            <p:spPr bwMode="auto">
              <a:xfrm>
                <a:off x="1056"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1" name="Rectangle 1123"/>
              <p:cNvSpPr>
                <a:spLocks noChangeArrowheads="1"/>
              </p:cNvSpPr>
              <p:nvPr/>
            </p:nvSpPr>
            <p:spPr bwMode="auto">
              <a:xfrm>
                <a:off x="1200"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2" name="Rectangle 1124"/>
              <p:cNvSpPr>
                <a:spLocks noChangeArrowheads="1"/>
              </p:cNvSpPr>
              <p:nvPr/>
            </p:nvSpPr>
            <p:spPr bwMode="auto">
              <a:xfrm>
                <a:off x="1344"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3" name="Rectangle 1125"/>
              <p:cNvSpPr>
                <a:spLocks noChangeArrowheads="1"/>
              </p:cNvSpPr>
              <p:nvPr/>
            </p:nvSpPr>
            <p:spPr bwMode="auto">
              <a:xfrm>
                <a:off x="1488"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4" name="Rectangle 1126"/>
              <p:cNvSpPr>
                <a:spLocks noChangeArrowheads="1"/>
              </p:cNvSpPr>
              <p:nvPr/>
            </p:nvSpPr>
            <p:spPr bwMode="auto">
              <a:xfrm>
                <a:off x="624"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5" name="Rectangle 1127"/>
              <p:cNvSpPr>
                <a:spLocks noChangeArrowheads="1"/>
              </p:cNvSpPr>
              <p:nvPr/>
            </p:nvSpPr>
            <p:spPr bwMode="auto">
              <a:xfrm>
                <a:off x="768"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6" name="Rectangle 1128"/>
              <p:cNvSpPr>
                <a:spLocks noChangeArrowheads="1"/>
              </p:cNvSpPr>
              <p:nvPr/>
            </p:nvSpPr>
            <p:spPr bwMode="auto">
              <a:xfrm>
                <a:off x="912"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7" name="Rectangle 1129"/>
              <p:cNvSpPr>
                <a:spLocks noChangeArrowheads="1"/>
              </p:cNvSpPr>
              <p:nvPr/>
            </p:nvSpPr>
            <p:spPr bwMode="auto">
              <a:xfrm>
                <a:off x="1056"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8" name="Rectangle 1130"/>
              <p:cNvSpPr>
                <a:spLocks noChangeArrowheads="1"/>
              </p:cNvSpPr>
              <p:nvPr/>
            </p:nvSpPr>
            <p:spPr bwMode="auto">
              <a:xfrm>
                <a:off x="1200"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99" name="Rectangle 1131"/>
              <p:cNvSpPr>
                <a:spLocks noChangeArrowheads="1"/>
              </p:cNvSpPr>
              <p:nvPr/>
            </p:nvSpPr>
            <p:spPr bwMode="auto">
              <a:xfrm>
                <a:off x="1344"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200" name="Rectangle 1132"/>
              <p:cNvSpPr>
                <a:spLocks noChangeArrowheads="1"/>
              </p:cNvSpPr>
              <p:nvPr/>
            </p:nvSpPr>
            <p:spPr bwMode="auto">
              <a:xfrm>
                <a:off x="1488"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7166" name="Rectangle 1133"/>
            <p:cNvSpPr>
              <a:spLocks noChangeArrowheads="1"/>
            </p:cNvSpPr>
            <p:nvPr/>
          </p:nvSpPr>
          <p:spPr bwMode="auto">
            <a:xfrm>
              <a:off x="1056" y="1632"/>
              <a:ext cx="144" cy="144"/>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7119" name="Group 1134"/>
          <p:cNvGrpSpPr>
            <a:grpSpLocks/>
          </p:cNvGrpSpPr>
          <p:nvPr/>
        </p:nvGrpSpPr>
        <p:grpSpPr bwMode="auto">
          <a:xfrm>
            <a:off x="6629400" y="4648200"/>
            <a:ext cx="1600200" cy="1143000"/>
            <a:chOff x="624" y="1344"/>
            <a:chExt cx="1008" cy="720"/>
          </a:xfrm>
        </p:grpSpPr>
        <p:grpSp>
          <p:nvGrpSpPr>
            <p:cNvPr id="47129" name="Group 1135"/>
            <p:cNvGrpSpPr>
              <a:grpSpLocks/>
            </p:cNvGrpSpPr>
            <p:nvPr/>
          </p:nvGrpSpPr>
          <p:grpSpPr bwMode="auto">
            <a:xfrm>
              <a:off x="624" y="1344"/>
              <a:ext cx="1008" cy="720"/>
              <a:chOff x="624" y="1344"/>
              <a:chExt cx="1008" cy="720"/>
            </a:xfrm>
          </p:grpSpPr>
          <p:sp>
            <p:nvSpPr>
              <p:cNvPr id="47131" name="Rectangle 1136"/>
              <p:cNvSpPr>
                <a:spLocks noChangeArrowheads="1"/>
              </p:cNvSpPr>
              <p:nvPr/>
            </p:nvSpPr>
            <p:spPr bwMode="auto">
              <a:xfrm>
                <a:off x="624"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32" name="Rectangle 1137"/>
              <p:cNvSpPr>
                <a:spLocks noChangeArrowheads="1"/>
              </p:cNvSpPr>
              <p:nvPr/>
            </p:nvSpPr>
            <p:spPr bwMode="auto">
              <a:xfrm>
                <a:off x="768"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33" name="Rectangle 1138"/>
              <p:cNvSpPr>
                <a:spLocks noChangeArrowheads="1"/>
              </p:cNvSpPr>
              <p:nvPr/>
            </p:nvSpPr>
            <p:spPr bwMode="auto">
              <a:xfrm>
                <a:off x="912"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34" name="Rectangle 1139"/>
              <p:cNvSpPr>
                <a:spLocks noChangeArrowheads="1"/>
              </p:cNvSpPr>
              <p:nvPr/>
            </p:nvSpPr>
            <p:spPr bwMode="auto">
              <a:xfrm>
                <a:off x="1056"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35" name="Rectangle 1140"/>
              <p:cNvSpPr>
                <a:spLocks noChangeArrowheads="1"/>
              </p:cNvSpPr>
              <p:nvPr/>
            </p:nvSpPr>
            <p:spPr bwMode="auto">
              <a:xfrm>
                <a:off x="1200"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36" name="Rectangle 1141"/>
              <p:cNvSpPr>
                <a:spLocks noChangeArrowheads="1"/>
              </p:cNvSpPr>
              <p:nvPr/>
            </p:nvSpPr>
            <p:spPr bwMode="auto">
              <a:xfrm>
                <a:off x="1344"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37" name="Rectangle 1142"/>
              <p:cNvSpPr>
                <a:spLocks noChangeArrowheads="1"/>
              </p:cNvSpPr>
              <p:nvPr/>
            </p:nvSpPr>
            <p:spPr bwMode="auto">
              <a:xfrm>
                <a:off x="1488" y="1344"/>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38" name="Rectangle 1143"/>
              <p:cNvSpPr>
                <a:spLocks noChangeArrowheads="1"/>
              </p:cNvSpPr>
              <p:nvPr/>
            </p:nvSpPr>
            <p:spPr bwMode="auto">
              <a:xfrm>
                <a:off x="624"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39" name="Rectangle 1144"/>
              <p:cNvSpPr>
                <a:spLocks noChangeArrowheads="1"/>
              </p:cNvSpPr>
              <p:nvPr/>
            </p:nvSpPr>
            <p:spPr bwMode="auto">
              <a:xfrm>
                <a:off x="768"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0" name="Rectangle 1145"/>
              <p:cNvSpPr>
                <a:spLocks noChangeArrowheads="1"/>
              </p:cNvSpPr>
              <p:nvPr/>
            </p:nvSpPr>
            <p:spPr bwMode="auto">
              <a:xfrm>
                <a:off x="912"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1" name="Rectangle 1146"/>
              <p:cNvSpPr>
                <a:spLocks noChangeArrowheads="1"/>
              </p:cNvSpPr>
              <p:nvPr/>
            </p:nvSpPr>
            <p:spPr bwMode="auto">
              <a:xfrm>
                <a:off x="1056"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2" name="Rectangle 1147"/>
              <p:cNvSpPr>
                <a:spLocks noChangeArrowheads="1"/>
              </p:cNvSpPr>
              <p:nvPr/>
            </p:nvSpPr>
            <p:spPr bwMode="auto">
              <a:xfrm>
                <a:off x="1200"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3" name="Rectangle 1148"/>
              <p:cNvSpPr>
                <a:spLocks noChangeArrowheads="1"/>
              </p:cNvSpPr>
              <p:nvPr/>
            </p:nvSpPr>
            <p:spPr bwMode="auto">
              <a:xfrm>
                <a:off x="1344"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4" name="Rectangle 1149"/>
              <p:cNvSpPr>
                <a:spLocks noChangeArrowheads="1"/>
              </p:cNvSpPr>
              <p:nvPr/>
            </p:nvSpPr>
            <p:spPr bwMode="auto">
              <a:xfrm>
                <a:off x="1488" y="1488"/>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5" name="Rectangle 1150"/>
              <p:cNvSpPr>
                <a:spLocks noChangeArrowheads="1"/>
              </p:cNvSpPr>
              <p:nvPr/>
            </p:nvSpPr>
            <p:spPr bwMode="auto">
              <a:xfrm>
                <a:off x="624"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6" name="Rectangle 1151"/>
              <p:cNvSpPr>
                <a:spLocks noChangeArrowheads="1"/>
              </p:cNvSpPr>
              <p:nvPr/>
            </p:nvSpPr>
            <p:spPr bwMode="auto">
              <a:xfrm>
                <a:off x="768"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7" name="Rectangle 1152"/>
              <p:cNvSpPr>
                <a:spLocks noChangeArrowheads="1"/>
              </p:cNvSpPr>
              <p:nvPr/>
            </p:nvSpPr>
            <p:spPr bwMode="auto">
              <a:xfrm>
                <a:off x="912"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8" name="Rectangle 1153"/>
              <p:cNvSpPr>
                <a:spLocks noChangeArrowheads="1"/>
              </p:cNvSpPr>
              <p:nvPr/>
            </p:nvSpPr>
            <p:spPr bwMode="auto">
              <a:xfrm>
                <a:off x="1200"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49" name="Rectangle 1154"/>
              <p:cNvSpPr>
                <a:spLocks noChangeArrowheads="1"/>
              </p:cNvSpPr>
              <p:nvPr/>
            </p:nvSpPr>
            <p:spPr bwMode="auto">
              <a:xfrm>
                <a:off x="1344"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0" name="Rectangle 1155"/>
              <p:cNvSpPr>
                <a:spLocks noChangeArrowheads="1"/>
              </p:cNvSpPr>
              <p:nvPr/>
            </p:nvSpPr>
            <p:spPr bwMode="auto">
              <a:xfrm>
                <a:off x="1488" y="1632"/>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1" name="Rectangle 1156"/>
              <p:cNvSpPr>
                <a:spLocks noChangeArrowheads="1"/>
              </p:cNvSpPr>
              <p:nvPr/>
            </p:nvSpPr>
            <p:spPr bwMode="auto">
              <a:xfrm>
                <a:off x="624"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2" name="Rectangle 1157"/>
              <p:cNvSpPr>
                <a:spLocks noChangeArrowheads="1"/>
              </p:cNvSpPr>
              <p:nvPr/>
            </p:nvSpPr>
            <p:spPr bwMode="auto">
              <a:xfrm>
                <a:off x="768"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3" name="Rectangle 1158"/>
              <p:cNvSpPr>
                <a:spLocks noChangeArrowheads="1"/>
              </p:cNvSpPr>
              <p:nvPr/>
            </p:nvSpPr>
            <p:spPr bwMode="auto">
              <a:xfrm>
                <a:off x="912"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4" name="Rectangle 1159"/>
              <p:cNvSpPr>
                <a:spLocks noChangeArrowheads="1"/>
              </p:cNvSpPr>
              <p:nvPr/>
            </p:nvSpPr>
            <p:spPr bwMode="auto">
              <a:xfrm>
                <a:off x="1056"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5" name="Rectangle 1160"/>
              <p:cNvSpPr>
                <a:spLocks noChangeArrowheads="1"/>
              </p:cNvSpPr>
              <p:nvPr/>
            </p:nvSpPr>
            <p:spPr bwMode="auto">
              <a:xfrm>
                <a:off x="1200"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6" name="Rectangle 1161"/>
              <p:cNvSpPr>
                <a:spLocks noChangeArrowheads="1"/>
              </p:cNvSpPr>
              <p:nvPr/>
            </p:nvSpPr>
            <p:spPr bwMode="auto">
              <a:xfrm>
                <a:off x="1344"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7" name="Rectangle 1162"/>
              <p:cNvSpPr>
                <a:spLocks noChangeArrowheads="1"/>
              </p:cNvSpPr>
              <p:nvPr/>
            </p:nvSpPr>
            <p:spPr bwMode="auto">
              <a:xfrm>
                <a:off x="1488" y="1776"/>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8" name="Rectangle 1163"/>
              <p:cNvSpPr>
                <a:spLocks noChangeArrowheads="1"/>
              </p:cNvSpPr>
              <p:nvPr/>
            </p:nvSpPr>
            <p:spPr bwMode="auto">
              <a:xfrm>
                <a:off x="624"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59" name="Rectangle 1164"/>
              <p:cNvSpPr>
                <a:spLocks noChangeArrowheads="1"/>
              </p:cNvSpPr>
              <p:nvPr/>
            </p:nvSpPr>
            <p:spPr bwMode="auto">
              <a:xfrm>
                <a:off x="768"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60" name="Rectangle 1165"/>
              <p:cNvSpPr>
                <a:spLocks noChangeArrowheads="1"/>
              </p:cNvSpPr>
              <p:nvPr/>
            </p:nvSpPr>
            <p:spPr bwMode="auto">
              <a:xfrm>
                <a:off x="912"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61" name="Rectangle 1166"/>
              <p:cNvSpPr>
                <a:spLocks noChangeArrowheads="1"/>
              </p:cNvSpPr>
              <p:nvPr/>
            </p:nvSpPr>
            <p:spPr bwMode="auto">
              <a:xfrm>
                <a:off x="1056"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62" name="Rectangle 1167"/>
              <p:cNvSpPr>
                <a:spLocks noChangeArrowheads="1"/>
              </p:cNvSpPr>
              <p:nvPr/>
            </p:nvSpPr>
            <p:spPr bwMode="auto">
              <a:xfrm>
                <a:off x="1200"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63" name="Rectangle 1168"/>
              <p:cNvSpPr>
                <a:spLocks noChangeArrowheads="1"/>
              </p:cNvSpPr>
              <p:nvPr/>
            </p:nvSpPr>
            <p:spPr bwMode="auto">
              <a:xfrm>
                <a:off x="1344"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64" name="Rectangle 1169"/>
              <p:cNvSpPr>
                <a:spLocks noChangeArrowheads="1"/>
              </p:cNvSpPr>
              <p:nvPr/>
            </p:nvSpPr>
            <p:spPr bwMode="auto">
              <a:xfrm>
                <a:off x="1488" y="192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7130" name="Rectangle 1170"/>
            <p:cNvSpPr>
              <a:spLocks noChangeArrowheads="1"/>
            </p:cNvSpPr>
            <p:nvPr/>
          </p:nvSpPr>
          <p:spPr bwMode="auto">
            <a:xfrm>
              <a:off x="1056" y="1632"/>
              <a:ext cx="144" cy="144"/>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47120" name="Rectangle 1171"/>
          <p:cNvSpPr>
            <a:spLocks noChangeArrowheads="1"/>
          </p:cNvSpPr>
          <p:nvPr/>
        </p:nvSpPr>
        <p:spPr bwMode="auto">
          <a:xfrm>
            <a:off x="3886200" y="2133600"/>
            <a:ext cx="1600200" cy="11430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21" name="Rectangle 1172"/>
          <p:cNvSpPr>
            <a:spLocks noChangeArrowheads="1"/>
          </p:cNvSpPr>
          <p:nvPr/>
        </p:nvSpPr>
        <p:spPr bwMode="auto">
          <a:xfrm>
            <a:off x="6629400" y="4648200"/>
            <a:ext cx="1600200" cy="11430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22" name="Rectangle 1173"/>
          <p:cNvSpPr>
            <a:spLocks noChangeArrowheads="1"/>
          </p:cNvSpPr>
          <p:nvPr/>
        </p:nvSpPr>
        <p:spPr bwMode="auto">
          <a:xfrm>
            <a:off x="4572000" y="2590800"/>
            <a:ext cx="2971800" cy="2743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47123" name="Text Box 1174"/>
          <p:cNvSpPr txBox="1">
            <a:spLocks noChangeArrowheads="1"/>
          </p:cNvSpPr>
          <p:nvPr/>
        </p:nvSpPr>
        <p:spPr bwMode="auto">
          <a:xfrm>
            <a:off x="5414967" y="3659188"/>
            <a:ext cx="1216016" cy="461653"/>
          </a:xfrm>
          <a:prstGeom prst="rect">
            <a:avLst/>
          </a:prstGeom>
          <a:solidFill>
            <a:schemeClr val="bg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dirty="0">
                <a:solidFill>
                  <a:schemeClr val="tx2"/>
                </a:solidFill>
                <a:latin typeface="Calibri" panose="020F0502020204030204" pitchFamily="34" charset="0"/>
              </a:rPr>
              <a:t>Image, </a:t>
            </a:r>
            <a:r>
              <a:rPr lang="en-US" altLang="en-US" sz="2400" b="1" dirty="0">
                <a:solidFill>
                  <a:schemeClr val="tx2"/>
                </a:solidFill>
                <a:latin typeface="Times New Roman" pitchFamily="18" charset="0"/>
              </a:rPr>
              <a:t>I</a:t>
            </a:r>
          </a:p>
        </p:txBody>
      </p:sp>
      <p:sp>
        <p:nvSpPr>
          <p:cNvPr id="47124" name="Line 1175"/>
          <p:cNvSpPr>
            <a:spLocks noChangeShapeType="1"/>
          </p:cNvSpPr>
          <p:nvPr/>
        </p:nvSpPr>
        <p:spPr bwMode="auto">
          <a:xfrm flipV="1">
            <a:off x="3657600" y="2133600"/>
            <a:ext cx="0" cy="457200"/>
          </a:xfrm>
          <a:prstGeom prst="line">
            <a:avLst/>
          </a:prstGeom>
          <a:noFill/>
          <a:ln w="9525">
            <a:solidFill>
              <a:srgbClr val="FF9900"/>
            </a:solidFill>
            <a:round/>
            <a:headEnd type="triangle" w="med" len="med"/>
            <a:tailEnd type="triangle" w="med" len="med"/>
          </a:ln>
          <a:effectLst>
            <a:outerShdw dist="127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7125" name="Line 1176"/>
          <p:cNvSpPr>
            <a:spLocks noChangeShapeType="1"/>
          </p:cNvSpPr>
          <p:nvPr/>
        </p:nvSpPr>
        <p:spPr bwMode="auto">
          <a:xfrm flipH="1">
            <a:off x="3886200" y="1981200"/>
            <a:ext cx="685800" cy="0"/>
          </a:xfrm>
          <a:prstGeom prst="line">
            <a:avLst/>
          </a:prstGeom>
          <a:noFill/>
          <a:ln w="9525">
            <a:solidFill>
              <a:srgbClr val="FF9900"/>
            </a:solidFill>
            <a:round/>
            <a:headEnd type="triangle" w="med" len="med"/>
            <a:tailEnd type="triangle" w="med" len="med"/>
          </a:ln>
          <a:effectLst>
            <a:outerShdw dist="12700" dir="54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7126" name="Text Box 1177"/>
          <p:cNvSpPr txBox="1">
            <a:spLocks noChangeArrowheads="1"/>
          </p:cNvSpPr>
          <p:nvPr/>
        </p:nvSpPr>
        <p:spPr bwMode="auto">
          <a:xfrm>
            <a:off x="3810000" y="1524000"/>
            <a:ext cx="800100" cy="400050"/>
          </a:xfrm>
          <a:prstGeom prst="rect">
            <a:avLst/>
          </a:prstGeom>
          <a:noFill/>
          <a:ln>
            <a:noFill/>
          </a:ln>
          <a:effectLst>
            <a:outerShdw dist="12700" algn="ctr" rotWithShape="0">
              <a:schemeClr val="tx1"/>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a:solidFill>
                  <a:srgbClr val="FF9900"/>
                </a:solidFill>
                <a:latin typeface="Courier New" pitchFamily="49" charset="0"/>
                <a:cs typeface="Courier New" pitchFamily="49" charset="0"/>
              </a:rPr>
              <a:t>cpad</a:t>
            </a:r>
          </a:p>
        </p:txBody>
      </p:sp>
      <p:sp>
        <p:nvSpPr>
          <p:cNvPr id="47127" name="Text Box 1178"/>
          <p:cNvSpPr txBox="1">
            <a:spLocks noChangeArrowheads="1"/>
          </p:cNvSpPr>
          <p:nvPr/>
        </p:nvSpPr>
        <p:spPr bwMode="auto">
          <a:xfrm>
            <a:off x="2857500" y="1981200"/>
            <a:ext cx="800100" cy="400050"/>
          </a:xfrm>
          <a:prstGeom prst="rect">
            <a:avLst/>
          </a:prstGeom>
          <a:noFill/>
          <a:ln>
            <a:noFill/>
          </a:ln>
          <a:effectLst>
            <a:outerShdw dist="12700" algn="ctr" rotWithShape="0">
              <a:schemeClr val="tx1"/>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a:solidFill>
                  <a:srgbClr val="FF9900"/>
                </a:solidFill>
                <a:latin typeface="Courier New" pitchFamily="49" charset="0"/>
                <a:cs typeface="Courier New" pitchFamily="49" charset="0"/>
              </a:rPr>
              <a:t>rpad</a:t>
            </a:r>
          </a:p>
        </p:txBody>
      </p:sp>
      <p:sp>
        <p:nvSpPr>
          <p:cNvPr id="47128" name="Text Box 1179"/>
          <p:cNvSpPr txBox="1">
            <a:spLocks noChangeArrowheads="1"/>
          </p:cNvSpPr>
          <p:nvPr/>
        </p:nvSpPr>
        <p:spPr bwMode="auto">
          <a:xfrm>
            <a:off x="304800" y="4572000"/>
            <a:ext cx="3262313" cy="1323975"/>
          </a:xfrm>
          <a:prstGeom prst="rect">
            <a:avLst/>
          </a:prstGeom>
          <a:noFill/>
          <a:ln>
            <a:noFill/>
          </a:ln>
          <a:effectLst>
            <a:outerShdw dist="12700" algn="ctr" rotWithShape="0">
              <a:schemeClr val="tx1"/>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dirty="0">
                <a:solidFill>
                  <a:srgbClr val="FF9900"/>
                </a:solidFill>
                <a:latin typeface="Courier New" pitchFamily="49" charset="0"/>
                <a:cs typeface="Courier New" pitchFamily="49" charset="0"/>
              </a:rPr>
              <a:t>cpad = floor(</a:t>
            </a:r>
            <a:r>
              <a:rPr lang="en-US" altLang="en-US" sz="1000" dirty="0">
                <a:solidFill>
                  <a:srgbClr val="FF9900"/>
                </a:solidFill>
                <a:latin typeface="Courier New" pitchFamily="49" charset="0"/>
                <a:cs typeface="Courier New" pitchFamily="49" charset="0"/>
              </a:rPr>
              <a:t> </a:t>
            </a:r>
            <a:r>
              <a:rPr lang="en-US" altLang="en-US" dirty="0" smtClean="0">
                <a:solidFill>
                  <a:srgbClr val="FF9900"/>
                </a:solidFill>
                <a:latin typeface="Courier New" pitchFamily="49" charset="0"/>
                <a:cs typeface="Courier New" pitchFamily="49" charset="0"/>
              </a:rPr>
              <a:t>N</a:t>
            </a:r>
            <a:r>
              <a:rPr lang="en-US" altLang="en-US" sz="1000" dirty="0" smtClean="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a:t>
            </a:r>
            <a:r>
              <a:rPr lang="en-US" altLang="en-US" sz="1000" dirty="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2</a:t>
            </a:r>
            <a:r>
              <a:rPr lang="en-US" altLang="en-US" sz="1000" dirty="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 </a:t>
            </a:r>
          </a:p>
          <a:p>
            <a:pPr algn="l"/>
            <a:r>
              <a:rPr lang="en-US" altLang="en-US" dirty="0">
                <a:solidFill>
                  <a:srgbClr val="FF9900"/>
                </a:solidFill>
                <a:latin typeface="Courier New" pitchFamily="49" charset="0"/>
                <a:cs typeface="Courier New" pitchFamily="49" charset="0"/>
              </a:rPr>
              <a:t>rpad = floor(</a:t>
            </a:r>
            <a:r>
              <a:rPr lang="en-US" altLang="en-US" sz="1000" dirty="0">
                <a:solidFill>
                  <a:srgbClr val="FF9900"/>
                </a:solidFill>
                <a:latin typeface="Courier New" pitchFamily="49" charset="0"/>
                <a:cs typeface="Courier New" pitchFamily="49" charset="0"/>
              </a:rPr>
              <a:t> </a:t>
            </a:r>
            <a:r>
              <a:rPr lang="en-US" altLang="en-US" dirty="0" smtClean="0">
                <a:solidFill>
                  <a:srgbClr val="FF9900"/>
                </a:solidFill>
                <a:latin typeface="Courier New" pitchFamily="49" charset="0"/>
                <a:cs typeface="Courier New" pitchFamily="49" charset="0"/>
              </a:rPr>
              <a:t>M</a:t>
            </a:r>
            <a:r>
              <a:rPr lang="en-US" altLang="en-US" sz="1000" dirty="0" smtClean="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a:t>
            </a:r>
            <a:r>
              <a:rPr lang="en-US" altLang="en-US" sz="1000" dirty="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2</a:t>
            </a:r>
            <a:r>
              <a:rPr lang="en-US" altLang="en-US" sz="1000" dirty="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a:t>
            </a:r>
          </a:p>
          <a:p>
            <a:pPr algn="l"/>
            <a:r>
              <a:rPr lang="en-US" altLang="en-US" dirty="0">
                <a:solidFill>
                  <a:srgbClr val="FF9900"/>
                </a:solidFill>
                <a:latin typeface="Courier New" pitchFamily="49" charset="0"/>
                <a:cs typeface="Courier New" pitchFamily="49" charset="0"/>
              </a:rPr>
              <a:t>hcorig = cpad</a:t>
            </a:r>
            <a:r>
              <a:rPr lang="en-US" altLang="en-US" sz="1000" dirty="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a:t>
            </a:r>
            <a:r>
              <a:rPr lang="en-US" altLang="en-US" sz="1000" dirty="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1</a:t>
            </a:r>
          </a:p>
          <a:p>
            <a:pPr algn="l"/>
            <a:r>
              <a:rPr lang="en-US" altLang="en-US" dirty="0">
                <a:solidFill>
                  <a:srgbClr val="FF9900"/>
                </a:solidFill>
                <a:latin typeface="Courier New" pitchFamily="49" charset="0"/>
                <a:cs typeface="Courier New" pitchFamily="49" charset="0"/>
              </a:rPr>
              <a:t>hrorig = rpad</a:t>
            </a:r>
            <a:r>
              <a:rPr lang="en-US" altLang="en-US" sz="1000" dirty="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a:t>
            </a:r>
            <a:r>
              <a:rPr lang="en-US" altLang="en-US" sz="1000" dirty="0">
                <a:solidFill>
                  <a:srgbClr val="FF9900"/>
                </a:solidFill>
                <a:latin typeface="Courier New" pitchFamily="49" charset="0"/>
                <a:cs typeface="Courier New" pitchFamily="49" charset="0"/>
              </a:rPr>
              <a:t> </a:t>
            </a:r>
            <a:r>
              <a:rPr lang="en-US" altLang="en-US" dirty="0">
                <a:solidFill>
                  <a:srgbClr val="FF9900"/>
                </a:solidFill>
                <a:latin typeface="Courier New" pitchFamily="49" charset="0"/>
                <a:cs typeface="Courier New" pitchFamily="49" charset="0"/>
              </a:rPr>
              <a:t>1</a:t>
            </a:r>
          </a:p>
        </p:txBody>
      </p:sp>
      <p:sp>
        <p:nvSpPr>
          <p:cNvPr id="2" name="TextBox 1"/>
          <p:cNvSpPr txBox="1"/>
          <p:nvPr/>
        </p:nvSpPr>
        <p:spPr>
          <a:xfrm>
            <a:off x="1219200" y="304800"/>
            <a:ext cx="3597275" cy="769441"/>
          </a:xfrm>
          <a:prstGeom prst="rect">
            <a:avLst/>
          </a:prstGeom>
          <a:solidFill>
            <a:schemeClr val="bg1"/>
          </a:solidFill>
          <a:ln>
            <a:solidFill>
              <a:schemeClr val="tx1"/>
            </a:solidFill>
          </a:ln>
          <a:effectLst>
            <a:outerShdw blurRad="63500" dist="101600" dir="2700000" algn="tl" rotWithShape="0">
              <a:prstClr val="black">
                <a:alpha val="40000"/>
              </a:prstClr>
            </a:outerShdw>
          </a:effectLst>
        </p:spPr>
        <p:txBody>
          <a:bodyPr wrap="square" rtlCol="0">
            <a:spAutoFit/>
          </a:bodyPr>
          <a:lstStyle/>
          <a:p>
            <a:pPr algn="l"/>
            <a:r>
              <a:rPr lang="en-US" sz="2200" dirty="0" smtClean="0">
                <a:latin typeface="+mj-lt"/>
              </a:rPr>
              <a:t>Zero Padding an Image for Convolution: Variable names.</a:t>
            </a:r>
            <a:endParaRPr lang="en-US" sz="2200" dirty="0">
              <a:latin typeface="+mj-lt"/>
            </a:endParaRPr>
          </a:p>
        </p:txBody>
      </p:sp>
      <p:sp>
        <p:nvSpPr>
          <p:cNvPr id="9" name="Date Placeholder 8"/>
          <p:cNvSpPr>
            <a:spLocks noGrp="1"/>
          </p:cNvSpPr>
          <p:nvPr>
            <p:ph type="dt" sz="half" idx="2"/>
          </p:nvPr>
        </p:nvSpPr>
        <p:spPr/>
        <p:txBody>
          <a:bodyPr/>
          <a:lstStyle/>
          <a:p>
            <a:pPr>
              <a:defRPr/>
            </a:pPr>
            <a:r>
              <a:rPr lang="en-US" smtClean="0"/>
              <a:t>12 October 2016</a:t>
            </a:r>
            <a:endParaRPr lang="en-US" dirty="0"/>
          </a:p>
        </p:txBody>
      </p:sp>
      <p:sp>
        <p:nvSpPr>
          <p:cNvPr id="10" name="Footer Placeholder 9"/>
          <p:cNvSpPr>
            <a:spLocks noGrp="1"/>
          </p:cNvSpPr>
          <p:nvPr>
            <p:ph type="ftr" sz="quarter" idx="3"/>
          </p:nvPr>
        </p:nvSpPr>
        <p:spPr/>
        <p:txBody>
          <a:bodyPr/>
          <a:lstStyle/>
          <a:p>
            <a:pPr>
              <a:defRPr/>
            </a:pPr>
            <a:r>
              <a:rPr lang="en-US" smtClean="0"/>
              <a:t>1999-2016 by Richard Alan Peters II</a:t>
            </a:r>
            <a:endParaRPr lang="en-US"/>
          </a:p>
        </p:txBody>
      </p:sp>
      <p:sp>
        <p:nvSpPr>
          <p:cNvPr id="11" name="Slide Number Placeholder 10"/>
          <p:cNvSpPr>
            <a:spLocks noGrp="1"/>
          </p:cNvSpPr>
          <p:nvPr>
            <p:ph type="sldNum" sz="quarter" idx="4"/>
          </p:nvPr>
        </p:nvSpPr>
        <p:spPr/>
        <p:txBody>
          <a:bodyPr/>
          <a:lstStyle/>
          <a:p>
            <a:pPr>
              <a:defRPr/>
            </a:pPr>
            <a:fld id="{9302CFF2-4115-47FF-9FC4-5205358A9ACF}" type="slidenum">
              <a:rPr lang="en-US" smtClean="0"/>
              <a:pPr>
                <a:defRPr/>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32"/>
          <p:cNvSpPr>
            <a:spLocks noGrp="1" noChangeArrowheads="1"/>
          </p:cNvSpPr>
          <p:nvPr>
            <p:ph type="title"/>
          </p:nvPr>
        </p:nvSpPr>
        <p:spPr>
          <a:xfrm>
            <a:off x="1219200" y="1187450"/>
            <a:ext cx="7772400" cy="457200"/>
          </a:xfrm>
          <a:noFill/>
        </p:spPr>
        <p:txBody>
          <a:bodyPr lIns="92075" tIns="46038" rIns="92075" bIns="46038">
            <a:spAutoFit/>
          </a:bodyPr>
          <a:lstStyle/>
          <a:p>
            <a:r>
              <a:rPr lang="en-US" altLang="en-US" sz="2400" smtClean="0"/>
              <a:t>Convolution by Copying, Multiplying, and Shifting the Image</a:t>
            </a:r>
          </a:p>
        </p:txBody>
      </p:sp>
      <p:pic>
        <p:nvPicPr>
          <p:cNvPr id="50182" name="Picture 1701" descr="SMA-conv-ex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828800"/>
            <a:ext cx="5715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 Box 1700"/>
          <p:cNvSpPr txBox="1">
            <a:spLocks noChangeArrowheads="1"/>
          </p:cNvSpPr>
          <p:nvPr/>
        </p:nvSpPr>
        <p:spPr bwMode="auto">
          <a:xfrm>
            <a:off x="457200" y="1828800"/>
            <a:ext cx="1704975" cy="1006475"/>
          </a:xfrm>
          <a:prstGeom prst="rect">
            <a:avLst/>
          </a:prstGeom>
          <a:solidFill>
            <a:srgbClr val="FFFFCC"/>
          </a:solidFill>
          <a:ln>
            <a:noFill/>
          </a:ln>
          <a:effectLst>
            <a:outerShdw blurRad="63500" dist="107763" dir="2700000" algn="ctr" rotWithShape="0">
              <a:schemeClr val="bg2"/>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dirty="0"/>
              <a:t>13x13 image</a:t>
            </a:r>
          </a:p>
          <a:p>
            <a:pPr algn="l"/>
            <a:r>
              <a:rPr lang="en-US" altLang="en-US" dirty="0"/>
              <a:t>convolved by</a:t>
            </a:r>
          </a:p>
          <a:p>
            <a:pPr algn="l"/>
            <a:r>
              <a:rPr lang="en-US" altLang="en-US" dirty="0"/>
              <a:t>6x6 </a:t>
            </a:r>
            <a:r>
              <a:rPr lang="en-US" altLang="en-US" dirty="0" smtClean="0"/>
              <a:t>matrix.</a:t>
            </a:r>
            <a:endParaRPr lang="en-US" altLang="en-US" dirty="0"/>
          </a:p>
        </p:txBody>
      </p:sp>
      <p:sp>
        <p:nvSpPr>
          <p:cNvPr id="50184" name="Text Box 1702"/>
          <p:cNvSpPr txBox="1">
            <a:spLocks noChangeArrowheads="1"/>
          </p:cNvSpPr>
          <p:nvPr/>
        </p:nvSpPr>
        <p:spPr bwMode="auto">
          <a:xfrm>
            <a:off x="457200" y="3124200"/>
            <a:ext cx="2438400" cy="1311275"/>
          </a:xfrm>
          <a:prstGeom prst="rect">
            <a:avLst/>
          </a:prstGeom>
          <a:solidFill>
            <a:srgbClr val="FFFFCC"/>
          </a:solidFill>
          <a:ln>
            <a:noFill/>
          </a:ln>
          <a:effectLst>
            <a:outerShdw blurRad="63500" dist="107763" dir="2700000" algn="ctr" rotWithShape="0">
              <a:schemeClr val="bg2"/>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dirty="0"/>
              <a:t>Image is constant;  </a:t>
            </a:r>
            <a:r>
              <a:rPr lang="en-US" altLang="en-US" dirty="0" smtClean="0"/>
              <a:t>matrix has </a:t>
            </a:r>
            <a:r>
              <a:rPr lang="en-US" altLang="en-US" dirty="0"/>
              <a:t>only 6 nonzero values all on the diagonal.</a:t>
            </a:r>
          </a:p>
        </p:txBody>
      </p:sp>
      <p:sp>
        <p:nvSpPr>
          <p:cNvPr id="50185" name="Text Box 1703"/>
          <p:cNvSpPr txBox="1">
            <a:spLocks noChangeArrowheads="1"/>
          </p:cNvSpPr>
          <p:nvPr/>
        </p:nvSpPr>
        <p:spPr bwMode="auto">
          <a:xfrm>
            <a:off x="457200" y="4724400"/>
            <a:ext cx="2590800" cy="1311275"/>
          </a:xfrm>
          <a:prstGeom prst="rect">
            <a:avLst/>
          </a:prstGeom>
          <a:solidFill>
            <a:srgbClr val="FFFFCC"/>
          </a:solidFill>
          <a:ln>
            <a:noFill/>
          </a:ln>
          <a:effectLst>
            <a:outerShdw blurRad="63500" dist="107763" dir="2700000" algn="ctr" rotWithShape="0">
              <a:schemeClr val="bg2"/>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dirty="0"/>
              <a:t>Image is shifted to </a:t>
            </a:r>
            <a:r>
              <a:rPr lang="en-US" altLang="en-US" dirty="0" smtClean="0"/>
              <a:t>matrix </a:t>
            </a:r>
            <a:r>
              <a:rPr lang="en-US" altLang="en-US" dirty="0"/>
              <a:t>location, multiplied by value, and accumulated.</a:t>
            </a:r>
          </a:p>
        </p:txBody>
      </p:sp>
      <p:sp>
        <p:nvSpPr>
          <p:cNvPr id="50186" name="Rectangle 1704"/>
          <p:cNvSpPr>
            <a:spLocks noChangeArrowheads="1"/>
          </p:cNvSpPr>
          <p:nvPr/>
        </p:nvSpPr>
        <p:spPr bwMode="auto">
          <a:xfrm>
            <a:off x="4076700" y="2778125"/>
            <a:ext cx="2476500" cy="24733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nvGrpSpPr>
          <p:cNvPr id="50187" name="Group 1710"/>
          <p:cNvGrpSpPr>
            <a:grpSpLocks/>
          </p:cNvGrpSpPr>
          <p:nvPr/>
        </p:nvGrpSpPr>
        <p:grpSpPr bwMode="auto">
          <a:xfrm>
            <a:off x="6934198" y="2005013"/>
            <a:ext cx="1892300" cy="400050"/>
            <a:chOff x="4368" y="1430"/>
            <a:chExt cx="1192" cy="252"/>
          </a:xfrm>
        </p:grpSpPr>
        <p:sp>
          <p:nvSpPr>
            <p:cNvPr id="50194" name="Text Box 1705"/>
            <p:cNvSpPr txBox="1">
              <a:spLocks noChangeArrowheads="1"/>
            </p:cNvSpPr>
            <p:nvPr/>
          </p:nvSpPr>
          <p:spPr bwMode="auto">
            <a:xfrm>
              <a:off x="4622" y="1430"/>
              <a:ext cx="9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dirty="0">
                  <a:latin typeface="Calibri" panose="020F0502020204030204" pitchFamily="34" charset="0"/>
                </a:rPr>
                <a:t>accumulator</a:t>
              </a:r>
            </a:p>
          </p:txBody>
        </p:sp>
        <p:sp>
          <p:nvSpPr>
            <p:cNvPr id="50195" name="Line 1708"/>
            <p:cNvSpPr>
              <a:spLocks noChangeShapeType="1"/>
            </p:cNvSpPr>
            <p:nvPr/>
          </p:nvSpPr>
          <p:spPr bwMode="auto">
            <a:xfrm>
              <a:off x="4368" y="1556"/>
              <a:ext cx="192"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grpSp>
        <p:nvGrpSpPr>
          <p:cNvPr id="50188" name="Group 1711"/>
          <p:cNvGrpSpPr>
            <a:grpSpLocks/>
          </p:cNvGrpSpPr>
          <p:nvPr/>
        </p:nvGrpSpPr>
        <p:grpSpPr bwMode="auto">
          <a:xfrm>
            <a:off x="6553200" y="2566988"/>
            <a:ext cx="2409825" cy="396875"/>
            <a:chOff x="4128" y="1910"/>
            <a:chExt cx="1518" cy="250"/>
          </a:xfrm>
        </p:grpSpPr>
        <p:sp>
          <p:nvSpPr>
            <p:cNvPr id="50192" name="Text Box 1706"/>
            <p:cNvSpPr txBox="1">
              <a:spLocks noChangeArrowheads="1"/>
            </p:cNvSpPr>
            <p:nvPr/>
          </p:nvSpPr>
          <p:spPr bwMode="auto">
            <a:xfrm>
              <a:off x="4606" y="1910"/>
              <a:ext cx="10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dirty="0">
                  <a:latin typeface="Calibri" panose="020F0502020204030204" pitchFamily="34" charset="0"/>
                </a:rPr>
                <a:t>output image</a:t>
              </a:r>
            </a:p>
          </p:txBody>
        </p:sp>
        <p:sp>
          <p:nvSpPr>
            <p:cNvPr id="50193" name="Line 1709"/>
            <p:cNvSpPr>
              <a:spLocks noChangeShapeType="1"/>
            </p:cNvSpPr>
            <p:nvPr/>
          </p:nvSpPr>
          <p:spPr bwMode="auto">
            <a:xfrm>
              <a:off x="4128" y="2039"/>
              <a:ext cx="432"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nvGrpSpPr>
          <p:cNvPr id="50189" name="Group 1713"/>
          <p:cNvGrpSpPr>
            <a:grpSpLocks/>
          </p:cNvGrpSpPr>
          <p:nvPr/>
        </p:nvGrpSpPr>
        <p:grpSpPr bwMode="auto">
          <a:xfrm>
            <a:off x="7150105" y="3581400"/>
            <a:ext cx="1470026" cy="914400"/>
            <a:chOff x="4504" y="2256"/>
            <a:chExt cx="926" cy="576"/>
          </a:xfrm>
        </p:grpSpPr>
        <p:sp>
          <p:nvSpPr>
            <p:cNvPr id="50190" name="Text Box 1707"/>
            <p:cNvSpPr txBox="1">
              <a:spLocks noChangeArrowheads="1"/>
            </p:cNvSpPr>
            <p:nvPr/>
          </p:nvSpPr>
          <p:spPr bwMode="auto">
            <a:xfrm>
              <a:off x="4504" y="2256"/>
              <a:ext cx="92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dirty="0">
                  <a:latin typeface="Calibri" panose="020F0502020204030204" pitchFamily="34" charset="0"/>
                </a:rPr>
                <a:t>conv. </a:t>
              </a:r>
              <a:r>
                <a:rPr lang="en-US" altLang="en-US" dirty="0" smtClean="0">
                  <a:latin typeface="Calibri" panose="020F0502020204030204" pitchFamily="34" charset="0"/>
                </a:rPr>
                <a:t>matrix</a:t>
              </a:r>
              <a:endParaRPr lang="en-US" altLang="en-US" dirty="0">
                <a:latin typeface="Calibri" panose="020F0502020204030204" pitchFamily="34" charset="0"/>
              </a:endParaRPr>
            </a:p>
          </p:txBody>
        </p:sp>
        <p:sp>
          <p:nvSpPr>
            <p:cNvPr id="50191" name="Line 1712"/>
            <p:cNvSpPr>
              <a:spLocks noChangeShapeType="1"/>
            </p:cNvSpPr>
            <p:nvPr/>
          </p:nvSpPr>
          <p:spPr bwMode="auto">
            <a:xfrm>
              <a:off x="4967" y="2544"/>
              <a:ext cx="0"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ChangeArrowheads="1"/>
          </p:cNvSpPr>
          <p:nvPr/>
        </p:nvSpPr>
        <p:spPr bwMode="auto">
          <a:xfrm>
            <a:off x="4090988" y="2047875"/>
            <a:ext cx="4343400" cy="3657600"/>
          </a:xfrm>
          <a:prstGeom prst="rect">
            <a:avLst/>
          </a:prstGeom>
          <a:solidFill>
            <a:schemeClr val="bg1"/>
          </a:solidFill>
          <a:ln w="76200">
            <a:solidFill>
              <a:schemeClr val="tx1"/>
            </a:solidFill>
            <a:miter lim="800000"/>
            <a:headEnd/>
            <a:tailEnd/>
          </a:ln>
          <a:effectLst/>
        </p:spPr>
        <p:txBody>
          <a:bodyPr wrap="none"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nvGrpSpPr>
          <p:cNvPr id="51206" name="Group 3"/>
          <p:cNvGrpSpPr>
            <a:grpSpLocks/>
          </p:cNvGrpSpPr>
          <p:nvPr/>
        </p:nvGrpSpPr>
        <p:grpSpPr bwMode="auto">
          <a:xfrm>
            <a:off x="4090988" y="2047875"/>
            <a:ext cx="4343400" cy="3657600"/>
            <a:chOff x="2880" y="1440"/>
            <a:chExt cx="2736" cy="2304"/>
          </a:xfrm>
        </p:grpSpPr>
        <p:grpSp>
          <p:nvGrpSpPr>
            <p:cNvPr id="51427" name="Group 4"/>
            <p:cNvGrpSpPr>
              <a:grpSpLocks/>
            </p:cNvGrpSpPr>
            <p:nvPr/>
          </p:nvGrpSpPr>
          <p:grpSpPr bwMode="auto">
            <a:xfrm>
              <a:off x="2880" y="1440"/>
              <a:ext cx="2736" cy="144"/>
              <a:chOff x="2880" y="1440"/>
              <a:chExt cx="2736" cy="144"/>
            </a:xfrm>
          </p:grpSpPr>
          <p:sp>
            <p:nvSpPr>
              <p:cNvPr id="51728" name="Rectangle 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29" name="Rectangle 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0" name="Rectangle 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1" name="Rectangle 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2" name="Rectangle 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3" name="Rectangle 1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4" name="Rectangle 1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5" name="Rectangle 1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6" name="Rectangle 1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7" name="Rectangle 1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8" name="Rectangle 1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39" name="Rectangle 1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40" name="Rectangle 1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41" name="Rectangle 1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42" name="Rectangle 1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43" name="Rectangle 2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44" name="Rectangle 2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45" name="Rectangle 2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46" name="Rectangle 2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28" name="Group 24"/>
            <p:cNvGrpSpPr>
              <a:grpSpLocks/>
            </p:cNvGrpSpPr>
            <p:nvPr/>
          </p:nvGrpSpPr>
          <p:grpSpPr bwMode="auto">
            <a:xfrm>
              <a:off x="2880" y="1584"/>
              <a:ext cx="2736" cy="144"/>
              <a:chOff x="2880" y="1440"/>
              <a:chExt cx="2736" cy="144"/>
            </a:xfrm>
          </p:grpSpPr>
          <p:sp>
            <p:nvSpPr>
              <p:cNvPr id="51709" name="Rectangle 2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0" name="Rectangle 2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1" name="Rectangle 2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2" name="Rectangle 2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3" name="Rectangle 2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4" name="Rectangle 3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5" name="Rectangle 3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6" name="Rectangle 3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7" name="Rectangle 3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8" name="Rectangle 3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19" name="Rectangle 3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20" name="Rectangle 3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21" name="Rectangle 3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22" name="Rectangle 3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23" name="Rectangle 3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24" name="Rectangle 4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25" name="Rectangle 4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26" name="Rectangle 4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27" name="Rectangle 4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29" name="Group 44"/>
            <p:cNvGrpSpPr>
              <a:grpSpLocks/>
            </p:cNvGrpSpPr>
            <p:nvPr/>
          </p:nvGrpSpPr>
          <p:grpSpPr bwMode="auto">
            <a:xfrm>
              <a:off x="2880" y="1728"/>
              <a:ext cx="2736" cy="144"/>
              <a:chOff x="2880" y="1440"/>
              <a:chExt cx="2736" cy="144"/>
            </a:xfrm>
          </p:grpSpPr>
          <p:sp>
            <p:nvSpPr>
              <p:cNvPr id="51690" name="Rectangle 4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91" name="Rectangle 4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92" name="Rectangle 4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93" name="Rectangle 4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94" name="Rectangle 4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95" name="Rectangle 5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96" name="Rectangle 5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97" name="Rectangle 5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98" name="Rectangle 5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99" name="Rectangle 5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00" name="Rectangle 5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01" name="Rectangle 5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02" name="Rectangle 5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03" name="Rectangle 5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04" name="Rectangle 5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05" name="Rectangle 6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06" name="Rectangle 6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07" name="Rectangle 6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708" name="Rectangle 6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0" name="Group 64"/>
            <p:cNvGrpSpPr>
              <a:grpSpLocks/>
            </p:cNvGrpSpPr>
            <p:nvPr/>
          </p:nvGrpSpPr>
          <p:grpSpPr bwMode="auto">
            <a:xfrm>
              <a:off x="2880" y="1872"/>
              <a:ext cx="2736" cy="144"/>
              <a:chOff x="2880" y="1440"/>
              <a:chExt cx="2736" cy="144"/>
            </a:xfrm>
          </p:grpSpPr>
          <p:sp>
            <p:nvSpPr>
              <p:cNvPr id="51671" name="Rectangle 6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72" name="Rectangle 6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73" name="Rectangle 6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74" name="Rectangle 6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75" name="Rectangle 6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76" name="Rectangle 7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77" name="Rectangle 7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78" name="Rectangle 7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79" name="Rectangle 7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0" name="Rectangle 7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1" name="Rectangle 7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2" name="Rectangle 7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3" name="Rectangle 7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4" name="Rectangle 7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5" name="Rectangle 7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6" name="Rectangle 8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7" name="Rectangle 8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8" name="Rectangle 8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89" name="Rectangle 8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1" name="Group 84"/>
            <p:cNvGrpSpPr>
              <a:grpSpLocks/>
            </p:cNvGrpSpPr>
            <p:nvPr/>
          </p:nvGrpSpPr>
          <p:grpSpPr bwMode="auto">
            <a:xfrm>
              <a:off x="2880" y="2016"/>
              <a:ext cx="2736" cy="144"/>
              <a:chOff x="2880" y="1440"/>
              <a:chExt cx="2736" cy="144"/>
            </a:xfrm>
          </p:grpSpPr>
          <p:sp>
            <p:nvSpPr>
              <p:cNvPr id="51652" name="Rectangle 8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53" name="Rectangle 8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54" name="Rectangle 8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55" name="Rectangle 8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56" name="Rectangle 8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57" name="Rectangle 9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58" name="Rectangle 9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59" name="Rectangle 9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0" name="Rectangle 9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1" name="Rectangle 9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2" name="Rectangle 9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3" name="Rectangle 9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4" name="Rectangle 9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5" name="Rectangle 9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6" name="Rectangle 9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7" name="Rectangle 10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8" name="Rectangle 10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69" name="Rectangle 10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70" name="Rectangle 10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2" name="Group 104"/>
            <p:cNvGrpSpPr>
              <a:grpSpLocks/>
            </p:cNvGrpSpPr>
            <p:nvPr/>
          </p:nvGrpSpPr>
          <p:grpSpPr bwMode="auto">
            <a:xfrm>
              <a:off x="2880" y="2160"/>
              <a:ext cx="2736" cy="144"/>
              <a:chOff x="2880" y="1440"/>
              <a:chExt cx="2736" cy="144"/>
            </a:xfrm>
          </p:grpSpPr>
          <p:sp>
            <p:nvSpPr>
              <p:cNvPr id="51633" name="Rectangle 10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34" name="Rectangle 10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35" name="Rectangle 10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36" name="Rectangle 10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37" name="Rectangle 10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38" name="Rectangle 11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39" name="Rectangle 11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0" name="Rectangle 11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1" name="Rectangle 11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2" name="Rectangle 11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3" name="Rectangle 11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4" name="Rectangle 11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5" name="Rectangle 11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6" name="Rectangle 11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7" name="Rectangle 11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8" name="Rectangle 12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49" name="Rectangle 12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50" name="Rectangle 12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51" name="Rectangle 12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3" name="Group 124"/>
            <p:cNvGrpSpPr>
              <a:grpSpLocks/>
            </p:cNvGrpSpPr>
            <p:nvPr/>
          </p:nvGrpSpPr>
          <p:grpSpPr bwMode="auto">
            <a:xfrm>
              <a:off x="2880" y="2304"/>
              <a:ext cx="2736" cy="144"/>
              <a:chOff x="2880" y="1440"/>
              <a:chExt cx="2736" cy="144"/>
            </a:xfrm>
          </p:grpSpPr>
          <p:sp>
            <p:nvSpPr>
              <p:cNvPr id="51614" name="Rectangle 12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15" name="Rectangle 12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16" name="Rectangle 12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17" name="Rectangle 12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18" name="Rectangle 12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19" name="Rectangle 13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0" name="Rectangle 13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1" name="Rectangle 13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2" name="Rectangle 13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3" name="Rectangle 13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4" name="Rectangle 13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5" name="Rectangle 13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6" name="Rectangle 13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7" name="Rectangle 13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8" name="Rectangle 13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29" name="Rectangle 14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30" name="Rectangle 14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31" name="Rectangle 14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32" name="Rectangle 14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4" name="Group 144"/>
            <p:cNvGrpSpPr>
              <a:grpSpLocks/>
            </p:cNvGrpSpPr>
            <p:nvPr/>
          </p:nvGrpSpPr>
          <p:grpSpPr bwMode="auto">
            <a:xfrm>
              <a:off x="2880" y="2448"/>
              <a:ext cx="2736" cy="144"/>
              <a:chOff x="2880" y="1440"/>
              <a:chExt cx="2736" cy="144"/>
            </a:xfrm>
          </p:grpSpPr>
          <p:sp>
            <p:nvSpPr>
              <p:cNvPr id="51595" name="Rectangle 14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96" name="Rectangle 14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97" name="Rectangle 14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98" name="Rectangle 14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99" name="Rectangle 14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0" name="Rectangle 15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1" name="Rectangle 15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2" name="Rectangle 15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3" name="Rectangle 15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4" name="Rectangle 15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5" name="Rectangle 15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6" name="Rectangle 15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7" name="Rectangle 15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8" name="Rectangle 15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09" name="Rectangle 15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10" name="Rectangle 16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11" name="Rectangle 16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12" name="Rectangle 16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613" name="Rectangle 16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5" name="Group 164"/>
            <p:cNvGrpSpPr>
              <a:grpSpLocks/>
            </p:cNvGrpSpPr>
            <p:nvPr/>
          </p:nvGrpSpPr>
          <p:grpSpPr bwMode="auto">
            <a:xfrm>
              <a:off x="2880" y="2592"/>
              <a:ext cx="2736" cy="144"/>
              <a:chOff x="2880" y="1440"/>
              <a:chExt cx="2736" cy="144"/>
            </a:xfrm>
          </p:grpSpPr>
          <p:sp>
            <p:nvSpPr>
              <p:cNvPr id="51576" name="Rectangle 16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77" name="Rectangle 16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78" name="Rectangle 16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79" name="Rectangle 16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0" name="Rectangle 16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1" name="Rectangle 17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2" name="Rectangle 17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3" name="Rectangle 17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4" name="Rectangle 17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5" name="Rectangle 17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6" name="Rectangle 17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7" name="Rectangle 17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8" name="Rectangle 17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89" name="Rectangle 17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90" name="Rectangle 17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91" name="Rectangle 18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92" name="Rectangle 18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93" name="Rectangle 18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94" name="Rectangle 18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6" name="Group 184"/>
            <p:cNvGrpSpPr>
              <a:grpSpLocks/>
            </p:cNvGrpSpPr>
            <p:nvPr/>
          </p:nvGrpSpPr>
          <p:grpSpPr bwMode="auto">
            <a:xfrm>
              <a:off x="2880" y="2736"/>
              <a:ext cx="2736" cy="144"/>
              <a:chOff x="2880" y="1440"/>
              <a:chExt cx="2736" cy="144"/>
            </a:xfrm>
          </p:grpSpPr>
          <p:sp>
            <p:nvSpPr>
              <p:cNvPr id="51557" name="Rectangle 18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58" name="Rectangle 18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59" name="Rectangle 18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0" name="Rectangle 18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1" name="Rectangle 18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2" name="Rectangle 19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3" name="Rectangle 19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4" name="Rectangle 19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5" name="Rectangle 19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6" name="Rectangle 19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7" name="Rectangle 19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8" name="Rectangle 19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69" name="Rectangle 19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70" name="Rectangle 19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71" name="Rectangle 19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72" name="Rectangle 20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73" name="Rectangle 20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74" name="Rectangle 20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75" name="Rectangle 20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7" name="Group 204"/>
            <p:cNvGrpSpPr>
              <a:grpSpLocks/>
            </p:cNvGrpSpPr>
            <p:nvPr/>
          </p:nvGrpSpPr>
          <p:grpSpPr bwMode="auto">
            <a:xfrm>
              <a:off x="2880" y="2880"/>
              <a:ext cx="2736" cy="144"/>
              <a:chOff x="2880" y="1440"/>
              <a:chExt cx="2736" cy="144"/>
            </a:xfrm>
          </p:grpSpPr>
          <p:sp>
            <p:nvSpPr>
              <p:cNvPr id="51538" name="Rectangle 20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39" name="Rectangle 20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0" name="Rectangle 20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1" name="Rectangle 20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2" name="Rectangle 20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3" name="Rectangle 21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4" name="Rectangle 21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5" name="Rectangle 21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6" name="Rectangle 21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7" name="Rectangle 21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8" name="Rectangle 21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49" name="Rectangle 21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50" name="Rectangle 21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51" name="Rectangle 21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52" name="Rectangle 21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53" name="Rectangle 22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54" name="Rectangle 22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55" name="Rectangle 22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56" name="Rectangle 22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8" name="Group 224"/>
            <p:cNvGrpSpPr>
              <a:grpSpLocks/>
            </p:cNvGrpSpPr>
            <p:nvPr/>
          </p:nvGrpSpPr>
          <p:grpSpPr bwMode="auto">
            <a:xfrm>
              <a:off x="2880" y="3024"/>
              <a:ext cx="2736" cy="144"/>
              <a:chOff x="2880" y="1440"/>
              <a:chExt cx="2736" cy="144"/>
            </a:xfrm>
          </p:grpSpPr>
          <p:sp>
            <p:nvSpPr>
              <p:cNvPr id="51519" name="Rectangle 22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0" name="Rectangle 22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1" name="Rectangle 22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2" name="Rectangle 22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3" name="Rectangle 22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4" name="Rectangle 23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5" name="Rectangle 23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6" name="Rectangle 23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7" name="Rectangle 23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8" name="Rectangle 23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29" name="Rectangle 23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30" name="Rectangle 23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31" name="Rectangle 23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32" name="Rectangle 23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33" name="Rectangle 23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34" name="Rectangle 24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35" name="Rectangle 24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36" name="Rectangle 24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37" name="Rectangle 24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39" name="Group 244"/>
            <p:cNvGrpSpPr>
              <a:grpSpLocks/>
            </p:cNvGrpSpPr>
            <p:nvPr/>
          </p:nvGrpSpPr>
          <p:grpSpPr bwMode="auto">
            <a:xfrm>
              <a:off x="2880" y="3168"/>
              <a:ext cx="2736" cy="144"/>
              <a:chOff x="2880" y="1440"/>
              <a:chExt cx="2736" cy="144"/>
            </a:xfrm>
          </p:grpSpPr>
          <p:sp>
            <p:nvSpPr>
              <p:cNvPr id="51500" name="Rectangle 24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01" name="Rectangle 24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02" name="Rectangle 24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03" name="Rectangle 24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04" name="Rectangle 24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05" name="Rectangle 25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06" name="Rectangle 25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07" name="Rectangle 25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08" name="Rectangle 25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09" name="Rectangle 25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10" name="Rectangle 25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11" name="Rectangle 25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12" name="Rectangle 25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13" name="Rectangle 25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14" name="Rectangle 25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15" name="Rectangle 26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16" name="Rectangle 26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17" name="Rectangle 26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518" name="Rectangle 26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40" name="Group 264"/>
            <p:cNvGrpSpPr>
              <a:grpSpLocks/>
            </p:cNvGrpSpPr>
            <p:nvPr/>
          </p:nvGrpSpPr>
          <p:grpSpPr bwMode="auto">
            <a:xfrm>
              <a:off x="2880" y="3312"/>
              <a:ext cx="2736" cy="144"/>
              <a:chOff x="2880" y="1440"/>
              <a:chExt cx="2736" cy="144"/>
            </a:xfrm>
          </p:grpSpPr>
          <p:sp>
            <p:nvSpPr>
              <p:cNvPr id="51481" name="Rectangle 26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82" name="Rectangle 26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83" name="Rectangle 26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84" name="Rectangle 26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85" name="Rectangle 26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86" name="Rectangle 27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87" name="Rectangle 27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88" name="Rectangle 27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89" name="Rectangle 27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0" name="Rectangle 27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1" name="Rectangle 27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2" name="Rectangle 27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3" name="Rectangle 27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4" name="Rectangle 27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5" name="Rectangle 27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6" name="Rectangle 28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7" name="Rectangle 28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8" name="Rectangle 28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99" name="Rectangle 28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41" name="Group 284"/>
            <p:cNvGrpSpPr>
              <a:grpSpLocks/>
            </p:cNvGrpSpPr>
            <p:nvPr/>
          </p:nvGrpSpPr>
          <p:grpSpPr bwMode="auto">
            <a:xfrm>
              <a:off x="2880" y="3456"/>
              <a:ext cx="2736" cy="144"/>
              <a:chOff x="2880" y="1440"/>
              <a:chExt cx="2736" cy="144"/>
            </a:xfrm>
          </p:grpSpPr>
          <p:sp>
            <p:nvSpPr>
              <p:cNvPr id="51462" name="Rectangle 28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63" name="Rectangle 28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64" name="Rectangle 28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65" name="Rectangle 28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66" name="Rectangle 28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67" name="Rectangle 29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68" name="Rectangle 29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69" name="Rectangle 29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0" name="Rectangle 29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1" name="Rectangle 29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2" name="Rectangle 29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3" name="Rectangle 29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4" name="Rectangle 29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5" name="Rectangle 29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6" name="Rectangle 29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7" name="Rectangle 30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8" name="Rectangle 30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79" name="Rectangle 30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80" name="Rectangle 30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51442" name="Group 304"/>
            <p:cNvGrpSpPr>
              <a:grpSpLocks/>
            </p:cNvGrpSpPr>
            <p:nvPr/>
          </p:nvGrpSpPr>
          <p:grpSpPr bwMode="auto">
            <a:xfrm>
              <a:off x="2880" y="3600"/>
              <a:ext cx="2736" cy="144"/>
              <a:chOff x="2880" y="1440"/>
              <a:chExt cx="2736" cy="144"/>
            </a:xfrm>
          </p:grpSpPr>
          <p:sp>
            <p:nvSpPr>
              <p:cNvPr id="51443" name="Rectangle 305"/>
              <p:cNvSpPr>
                <a:spLocks noChangeArrowheads="1"/>
              </p:cNvSpPr>
              <p:nvPr/>
            </p:nvSpPr>
            <p:spPr bwMode="auto">
              <a:xfrm>
                <a:off x="288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44" name="Rectangle 306"/>
              <p:cNvSpPr>
                <a:spLocks noChangeArrowheads="1"/>
              </p:cNvSpPr>
              <p:nvPr/>
            </p:nvSpPr>
            <p:spPr bwMode="auto">
              <a:xfrm>
                <a:off x="302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45" name="Rectangle 307"/>
              <p:cNvSpPr>
                <a:spLocks noChangeArrowheads="1"/>
              </p:cNvSpPr>
              <p:nvPr/>
            </p:nvSpPr>
            <p:spPr bwMode="auto">
              <a:xfrm>
                <a:off x="316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46" name="Rectangle 308"/>
              <p:cNvSpPr>
                <a:spLocks noChangeArrowheads="1"/>
              </p:cNvSpPr>
              <p:nvPr/>
            </p:nvSpPr>
            <p:spPr bwMode="auto">
              <a:xfrm>
                <a:off x="331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47" name="Rectangle 309"/>
              <p:cNvSpPr>
                <a:spLocks noChangeArrowheads="1"/>
              </p:cNvSpPr>
              <p:nvPr/>
            </p:nvSpPr>
            <p:spPr bwMode="auto">
              <a:xfrm>
                <a:off x="345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48" name="Rectangle 310"/>
              <p:cNvSpPr>
                <a:spLocks noChangeArrowheads="1"/>
              </p:cNvSpPr>
              <p:nvPr/>
            </p:nvSpPr>
            <p:spPr bwMode="auto">
              <a:xfrm>
                <a:off x="360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49" name="Rectangle 311"/>
              <p:cNvSpPr>
                <a:spLocks noChangeArrowheads="1"/>
              </p:cNvSpPr>
              <p:nvPr/>
            </p:nvSpPr>
            <p:spPr bwMode="auto">
              <a:xfrm>
                <a:off x="374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0" name="Rectangle 312"/>
              <p:cNvSpPr>
                <a:spLocks noChangeArrowheads="1"/>
              </p:cNvSpPr>
              <p:nvPr/>
            </p:nvSpPr>
            <p:spPr bwMode="auto">
              <a:xfrm>
                <a:off x="388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1" name="Rectangle 313"/>
              <p:cNvSpPr>
                <a:spLocks noChangeArrowheads="1"/>
              </p:cNvSpPr>
              <p:nvPr/>
            </p:nvSpPr>
            <p:spPr bwMode="auto">
              <a:xfrm>
                <a:off x="403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2" name="Rectangle 314"/>
              <p:cNvSpPr>
                <a:spLocks noChangeArrowheads="1"/>
              </p:cNvSpPr>
              <p:nvPr/>
            </p:nvSpPr>
            <p:spPr bwMode="auto">
              <a:xfrm>
                <a:off x="417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3" name="Rectangle 315"/>
              <p:cNvSpPr>
                <a:spLocks noChangeArrowheads="1"/>
              </p:cNvSpPr>
              <p:nvPr/>
            </p:nvSpPr>
            <p:spPr bwMode="auto">
              <a:xfrm>
                <a:off x="432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4" name="Rectangle 316"/>
              <p:cNvSpPr>
                <a:spLocks noChangeArrowheads="1"/>
              </p:cNvSpPr>
              <p:nvPr/>
            </p:nvSpPr>
            <p:spPr bwMode="auto">
              <a:xfrm>
                <a:off x="446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5" name="Rectangle 317"/>
              <p:cNvSpPr>
                <a:spLocks noChangeArrowheads="1"/>
              </p:cNvSpPr>
              <p:nvPr/>
            </p:nvSpPr>
            <p:spPr bwMode="auto">
              <a:xfrm>
                <a:off x="460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6" name="Rectangle 318"/>
              <p:cNvSpPr>
                <a:spLocks noChangeArrowheads="1"/>
              </p:cNvSpPr>
              <p:nvPr/>
            </p:nvSpPr>
            <p:spPr bwMode="auto">
              <a:xfrm>
                <a:off x="475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7" name="Rectangle 319"/>
              <p:cNvSpPr>
                <a:spLocks noChangeArrowheads="1"/>
              </p:cNvSpPr>
              <p:nvPr/>
            </p:nvSpPr>
            <p:spPr bwMode="auto">
              <a:xfrm>
                <a:off x="4896"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8" name="Rectangle 320"/>
              <p:cNvSpPr>
                <a:spLocks noChangeArrowheads="1"/>
              </p:cNvSpPr>
              <p:nvPr/>
            </p:nvSpPr>
            <p:spPr bwMode="auto">
              <a:xfrm>
                <a:off x="5040"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59" name="Rectangle 321"/>
              <p:cNvSpPr>
                <a:spLocks noChangeArrowheads="1"/>
              </p:cNvSpPr>
              <p:nvPr/>
            </p:nvSpPr>
            <p:spPr bwMode="auto">
              <a:xfrm>
                <a:off x="5184"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60" name="Rectangle 322"/>
              <p:cNvSpPr>
                <a:spLocks noChangeArrowheads="1"/>
              </p:cNvSpPr>
              <p:nvPr/>
            </p:nvSpPr>
            <p:spPr bwMode="auto">
              <a:xfrm>
                <a:off x="5328"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61" name="Rectangle 323"/>
              <p:cNvSpPr>
                <a:spLocks noChangeArrowheads="1"/>
              </p:cNvSpPr>
              <p:nvPr/>
            </p:nvSpPr>
            <p:spPr bwMode="auto">
              <a:xfrm>
                <a:off x="5472" y="1440"/>
                <a:ext cx="1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sp>
        <p:nvSpPr>
          <p:cNvPr id="51207" name="Text Box 362"/>
          <p:cNvSpPr txBox="1">
            <a:spLocks noChangeArrowheads="1"/>
          </p:cNvSpPr>
          <p:nvPr/>
        </p:nvSpPr>
        <p:spPr bwMode="auto">
          <a:xfrm>
            <a:off x="8140700" y="3816350"/>
            <a:ext cx="369888" cy="365125"/>
          </a:xfrm>
          <a:prstGeom prst="rect">
            <a:avLst/>
          </a:prstGeom>
          <a:solidFill>
            <a:schemeClr val="bg1"/>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429" tIns="0" rIns="91429" bIns="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i="1">
                <a:solidFill>
                  <a:srgbClr val="0000FF"/>
                </a:solidFill>
                <a:latin typeface="Times New Roman" pitchFamily="18" charset="0"/>
              </a:rPr>
              <a:t>R</a:t>
            </a:r>
          </a:p>
        </p:txBody>
      </p:sp>
      <p:sp>
        <p:nvSpPr>
          <p:cNvPr id="51208" name="Text Box 524"/>
          <p:cNvSpPr txBox="1">
            <a:spLocks noChangeArrowheads="1"/>
          </p:cNvSpPr>
          <p:nvPr/>
        </p:nvSpPr>
        <p:spPr bwMode="auto">
          <a:xfrm>
            <a:off x="6072188" y="5553075"/>
            <a:ext cx="387350" cy="365125"/>
          </a:xfrm>
          <a:prstGeom prst="rect">
            <a:avLst/>
          </a:prstGeom>
          <a:solidFill>
            <a:schemeClr val="bg1"/>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429" tIns="0" rIns="91429" bIns="0">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i="1">
                <a:solidFill>
                  <a:srgbClr val="0000FF"/>
                </a:solidFill>
                <a:latin typeface="Times New Roman" pitchFamily="18" charset="0"/>
              </a:rPr>
              <a:t>C</a:t>
            </a:r>
          </a:p>
        </p:txBody>
      </p:sp>
      <p:sp>
        <p:nvSpPr>
          <p:cNvPr id="51209" name="Text Box 531"/>
          <p:cNvSpPr txBox="1">
            <a:spLocks noChangeArrowheads="1"/>
          </p:cNvSpPr>
          <p:nvPr/>
        </p:nvSpPr>
        <p:spPr bwMode="auto">
          <a:xfrm>
            <a:off x="457200" y="4333875"/>
            <a:ext cx="2667000" cy="1739900"/>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50000"/>
              </a:spcBef>
            </a:pPr>
            <a:r>
              <a:rPr lang="en-US" altLang="en-US" sz="1800" dirty="0"/>
              <a:t>When done, copy the output image from the accumulator starting at (hrorig, hcorig) and ending at (hrorig+R-1, hcorig+C-1)</a:t>
            </a:r>
          </a:p>
        </p:txBody>
      </p:sp>
      <p:sp>
        <p:nvSpPr>
          <p:cNvPr id="51210" name="Rectangle 532"/>
          <p:cNvSpPr>
            <a:spLocks noGrp="1" noChangeArrowheads="1"/>
          </p:cNvSpPr>
          <p:nvPr>
            <p:ph type="title"/>
          </p:nvPr>
        </p:nvSpPr>
        <p:spPr>
          <a:xfrm>
            <a:off x="457200" y="1279525"/>
            <a:ext cx="2438400" cy="2041525"/>
          </a:xfrm>
          <a:noFill/>
        </p:spPr>
        <p:txBody>
          <a:bodyPr lIns="92075" tIns="46038" rIns="92075" bIns="46038">
            <a:spAutoFit/>
          </a:bodyPr>
          <a:lstStyle/>
          <a:p>
            <a:r>
              <a:rPr lang="en-US" altLang="en-US" sz="3200" smtClean="0"/>
              <a:t>Convolution by Copying and Shifting the Image</a:t>
            </a:r>
          </a:p>
        </p:txBody>
      </p:sp>
      <p:grpSp>
        <p:nvGrpSpPr>
          <p:cNvPr id="51211" name="Group 534"/>
          <p:cNvGrpSpPr>
            <a:grpSpLocks/>
          </p:cNvGrpSpPr>
          <p:nvPr/>
        </p:nvGrpSpPr>
        <p:grpSpPr bwMode="auto">
          <a:xfrm>
            <a:off x="4090988" y="2047875"/>
            <a:ext cx="1600200" cy="1143000"/>
            <a:chOff x="1152" y="3216"/>
            <a:chExt cx="1008" cy="720"/>
          </a:xfrm>
        </p:grpSpPr>
        <p:sp>
          <p:nvSpPr>
            <p:cNvPr id="51389" name="Rectangle 535"/>
            <p:cNvSpPr>
              <a:spLocks noChangeArrowheads="1"/>
            </p:cNvSpPr>
            <p:nvPr/>
          </p:nvSpPr>
          <p:spPr bwMode="auto">
            <a:xfrm>
              <a:off x="1152" y="3216"/>
              <a:ext cx="1008" cy="720"/>
            </a:xfrm>
            <a:prstGeom prst="rect">
              <a:avLst/>
            </a:prstGeom>
            <a:solidFill>
              <a:srgbClr val="FFC8C8"/>
            </a:solidFill>
            <a:ln>
              <a:noFill/>
            </a:ln>
            <a:effectLst/>
            <a:extLs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nvGrpSpPr>
            <p:cNvPr id="51390" name="Group 536"/>
            <p:cNvGrpSpPr>
              <a:grpSpLocks/>
            </p:cNvGrpSpPr>
            <p:nvPr/>
          </p:nvGrpSpPr>
          <p:grpSpPr bwMode="auto">
            <a:xfrm>
              <a:off x="1152" y="3216"/>
              <a:ext cx="1008" cy="720"/>
              <a:chOff x="432" y="2976"/>
              <a:chExt cx="1008" cy="720"/>
            </a:xfrm>
          </p:grpSpPr>
          <p:sp>
            <p:nvSpPr>
              <p:cNvPr id="51392" name="Rectangle 537"/>
              <p:cNvSpPr>
                <a:spLocks noChangeArrowheads="1"/>
              </p:cNvSpPr>
              <p:nvPr/>
            </p:nvSpPr>
            <p:spPr bwMode="auto">
              <a:xfrm>
                <a:off x="432"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93" name="Rectangle 538"/>
              <p:cNvSpPr>
                <a:spLocks noChangeArrowheads="1"/>
              </p:cNvSpPr>
              <p:nvPr/>
            </p:nvSpPr>
            <p:spPr bwMode="auto">
              <a:xfrm>
                <a:off x="576"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94" name="Rectangle 539"/>
              <p:cNvSpPr>
                <a:spLocks noChangeArrowheads="1"/>
              </p:cNvSpPr>
              <p:nvPr/>
            </p:nvSpPr>
            <p:spPr bwMode="auto">
              <a:xfrm>
                <a:off x="720"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95" name="Rectangle 540"/>
              <p:cNvSpPr>
                <a:spLocks noChangeArrowheads="1"/>
              </p:cNvSpPr>
              <p:nvPr/>
            </p:nvSpPr>
            <p:spPr bwMode="auto">
              <a:xfrm>
                <a:off x="864"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96" name="Rectangle 541"/>
              <p:cNvSpPr>
                <a:spLocks noChangeArrowheads="1"/>
              </p:cNvSpPr>
              <p:nvPr/>
            </p:nvSpPr>
            <p:spPr bwMode="auto">
              <a:xfrm>
                <a:off x="1008"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97" name="Rectangle 542"/>
              <p:cNvSpPr>
                <a:spLocks noChangeArrowheads="1"/>
              </p:cNvSpPr>
              <p:nvPr/>
            </p:nvSpPr>
            <p:spPr bwMode="auto">
              <a:xfrm>
                <a:off x="1152"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98" name="Rectangle 543"/>
              <p:cNvSpPr>
                <a:spLocks noChangeArrowheads="1"/>
              </p:cNvSpPr>
              <p:nvPr/>
            </p:nvSpPr>
            <p:spPr bwMode="auto">
              <a:xfrm>
                <a:off x="1296" y="29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99" name="Rectangle 544"/>
              <p:cNvSpPr>
                <a:spLocks noChangeArrowheads="1"/>
              </p:cNvSpPr>
              <p:nvPr/>
            </p:nvSpPr>
            <p:spPr bwMode="auto">
              <a:xfrm>
                <a:off x="432"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0" name="Rectangle 545"/>
              <p:cNvSpPr>
                <a:spLocks noChangeArrowheads="1"/>
              </p:cNvSpPr>
              <p:nvPr/>
            </p:nvSpPr>
            <p:spPr bwMode="auto">
              <a:xfrm>
                <a:off x="576"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1" name="Rectangle 546"/>
              <p:cNvSpPr>
                <a:spLocks noChangeArrowheads="1"/>
              </p:cNvSpPr>
              <p:nvPr/>
            </p:nvSpPr>
            <p:spPr bwMode="auto">
              <a:xfrm>
                <a:off x="720"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2" name="Rectangle 547"/>
              <p:cNvSpPr>
                <a:spLocks noChangeArrowheads="1"/>
              </p:cNvSpPr>
              <p:nvPr/>
            </p:nvSpPr>
            <p:spPr bwMode="auto">
              <a:xfrm>
                <a:off x="864"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3" name="Rectangle 548"/>
              <p:cNvSpPr>
                <a:spLocks noChangeArrowheads="1"/>
              </p:cNvSpPr>
              <p:nvPr/>
            </p:nvSpPr>
            <p:spPr bwMode="auto">
              <a:xfrm>
                <a:off x="1008"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4" name="Rectangle 549"/>
              <p:cNvSpPr>
                <a:spLocks noChangeArrowheads="1"/>
              </p:cNvSpPr>
              <p:nvPr/>
            </p:nvSpPr>
            <p:spPr bwMode="auto">
              <a:xfrm>
                <a:off x="1152"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5" name="Rectangle 550"/>
              <p:cNvSpPr>
                <a:spLocks noChangeArrowheads="1"/>
              </p:cNvSpPr>
              <p:nvPr/>
            </p:nvSpPr>
            <p:spPr bwMode="auto">
              <a:xfrm>
                <a:off x="1296"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6" name="Rectangle 551"/>
              <p:cNvSpPr>
                <a:spLocks noChangeArrowheads="1"/>
              </p:cNvSpPr>
              <p:nvPr/>
            </p:nvSpPr>
            <p:spPr bwMode="auto">
              <a:xfrm>
                <a:off x="432"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7" name="Rectangle 552"/>
              <p:cNvSpPr>
                <a:spLocks noChangeArrowheads="1"/>
              </p:cNvSpPr>
              <p:nvPr/>
            </p:nvSpPr>
            <p:spPr bwMode="auto">
              <a:xfrm>
                <a:off x="576"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8" name="Rectangle 553"/>
              <p:cNvSpPr>
                <a:spLocks noChangeArrowheads="1"/>
              </p:cNvSpPr>
              <p:nvPr/>
            </p:nvSpPr>
            <p:spPr bwMode="auto">
              <a:xfrm>
                <a:off x="720"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09" name="Rectangle 554"/>
              <p:cNvSpPr>
                <a:spLocks noChangeArrowheads="1"/>
              </p:cNvSpPr>
              <p:nvPr/>
            </p:nvSpPr>
            <p:spPr bwMode="auto">
              <a:xfrm>
                <a:off x="864"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0" name="Rectangle 555"/>
              <p:cNvSpPr>
                <a:spLocks noChangeArrowheads="1"/>
              </p:cNvSpPr>
              <p:nvPr/>
            </p:nvSpPr>
            <p:spPr bwMode="auto">
              <a:xfrm>
                <a:off x="1008"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1" name="Rectangle 556"/>
              <p:cNvSpPr>
                <a:spLocks noChangeArrowheads="1"/>
              </p:cNvSpPr>
              <p:nvPr/>
            </p:nvSpPr>
            <p:spPr bwMode="auto">
              <a:xfrm>
                <a:off x="1152"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2" name="Rectangle 557"/>
              <p:cNvSpPr>
                <a:spLocks noChangeArrowheads="1"/>
              </p:cNvSpPr>
              <p:nvPr/>
            </p:nvSpPr>
            <p:spPr bwMode="auto">
              <a:xfrm>
                <a:off x="1296" y="32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3" name="Rectangle 558"/>
              <p:cNvSpPr>
                <a:spLocks noChangeArrowheads="1"/>
              </p:cNvSpPr>
              <p:nvPr/>
            </p:nvSpPr>
            <p:spPr bwMode="auto">
              <a:xfrm>
                <a:off x="432"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4" name="Rectangle 559"/>
              <p:cNvSpPr>
                <a:spLocks noChangeArrowheads="1"/>
              </p:cNvSpPr>
              <p:nvPr/>
            </p:nvSpPr>
            <p:spPr bwMode="auto">
              <a:xfrm>
                <a:off x="576"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5" name="Rectangle 560"/>
              <p:cNvSpPr>
                <a:spLocks noChangeArrowheads="1"/>
              </p:cNvSpPr>
              <p:nvPr/>
            </p:nvSpPr>
            <p:spPr bwMode="auto">
              <a:xfrm>
                <a:off x="720"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6" name="Rectangle 561"/>
              <p:cNvSpPr>
                <a:spLocks noChangeArrowheads="1"/>
              </p:cNvSpPr>
              <p:nvPr/>
            </p:nvSpPr>
            <p:spPr bwMode="auto">
              <a:xfrm>
                <a:off x="864"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7" name="Rectangle 562"/>
              <p:cNvSpPr>
                <a:spLocks noChangeArrowheads="1"/>
              </p:cNvSpPr>
              <p:nvPr/>
            </p:nvSpPr>
            <p:spPr bwMode="auto">
              <a:xfrm>
                <a:off x="1008"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8" name="Rectangle 563"/>
              <p:cNvSpPr>
                <a:spLocks noChangeArrowheads="1"/>
              </p:cNvSpPr>
              <p:nvPr/>
            </p:nvSpPr>
            <p:spPr bwMode="auto">
              <a:xfrm>
                <a:off x="1152"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19" name="Rectangle 564"/>
              <p:cNvSpPr>
                <a:spLocks noChangeArrowheads="1"/>
              </p:cNvSpPr>
              <p:nvPr/>
            </p:nvSpPr>
            <p:spPr bwMode="auto">
              <a:xfrm>
                <a:off x="1296" y="34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20" name="Rectangle 565"/>
              <p:cNvSpPr>
                <a:spLocks noChangeArrowheads="1"/>
              </p:cNvSpPr>
              <p:nvPr/>
            </p:nvSpPr>
            <p:spPr bwMode="auto">
              <a:xfrm>
                <a:off x="432"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21" name="Rectangle 566"/>
              <p:cNvSpPr>
                <a:spLocks noChangeArrowheads="1"/>
              </p:cNvSpPr>
              <p:nvPr/>
            </p:nvSpPr>
            <p:spPr bwMode="auto">
              <a:xfrm>
                <a:off x="576"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22" name="Rectangle 567"/>
              <p:cNvSpPr>
                <a:spLocks noChangeArrowheads="1"/>
              </p:cNvSpPr>
              <p:nvPr/>
            </p:nvSpPr>
            <p:spPr bwMode="auto">
              <a:xfrm>
                <a:off x="720"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23" name="Rectangle 568"/>
              <p:cNvSpPr>
                <a:spLocks noChangeArrowheads="1"/>
              </p:cNvSpPr>
              <p:nvPr/>
            </p:nvSpPr>
            <p:spPr bwMode="auto">
              <a:xfrm>
                <a:off x="864"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24" name="Rectangle 569"/>
              <p:cNvSpPr>
                <a:spLocks noChangeArrowheads="1"/>
              </p:cNvSpPr>
              <p:nvPr/>
            </p:nvSpPr>
            <p:spPr bwMode="auto">
              <a:xfrm>
                <a:off x="1008"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25" name="Rectangle 570"/>
              <p:cNvSpPr>
                <a:spLocks noChangeArrowheads="1"/>
              </p:cNvSpPr>
              <p:nvPr/>
            </p:nvSpPr>
            <p:spPr bwMode="auto">
              <a:xfrm>
                <a:off x="1152"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426" name="Rectangle 571"/>
              <p:cNvSpPr>
                <a:spLocks noChangeArrowheads="1"/>
              </p:cNvSpPr>
              <p:nvPr/>
            </p:nvSpPr>
            <p:spPr bwMode="auto">
              <a:xfrm>
                <a:off x="1296" y="35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51391" name="Rectangle 572"/>
            <p:cNvSpPr>
              <a:spLocks noChangeArrowheads="1"/>
            </p:cNvSpPr>
            <p:nvPr/>
          </p:nvSpPr>
          <p:spPr bwMode="auto">
            <a:xfrm>
              <a:off x="1152" y="3216"/>
              <a:ext cx="1008" cy="72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51212" name="Line 576"/>
          <p:cNvSpPr>
            <a:spLocks noChangeShapeType="1"/>
          </p:cNvSpPr>
          <p:nvPr/>
        </p:nvSpPr>
        <p:spPr bwMode="auto">
          <a:xfrm flipV="1">
            <a:off x="4776788" y="5476875"/>
            <a:ext cx="2971800" cy="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3" name="Line 577"/>
          <p:cNvSpPr>
            <a:spLocks noChangeShapeType="1"/>
          </p:cNvSpPr>
          <p:nvPr/>
        </p:nvSpPr>
        <p:spPr bwMode="auto">
          <a:xfrm>
            <a:off x="7977188" y="2505075"/>
            <a:ext cx="0" cy="2743200"/>
          </a:xfrm>
          <a:prstGeom prst="line">
            <a:avLst/>
          </a:prstGeom>
          <a:noFill/>
          <a:ln w="285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214" name="Group 583"/>
          <p:cNvGrpSpPr>
            <a:grpSpLocks/>
          </p:cNvGrpSpPr>
          <p:nvPr/>
        </p:nvGrpSpPr>
        <p:grpSpPr bwMode="auto">
          <a:xfrm>
            <a:off x="4776788" y="2505075"/>
            <a:ext cx="2971800" cy="2743200"/>
            <a:chOff x="2880" y="1632"/>
            <a:chExt cx="1872" cy="1728"/>
          </a:xfrm>
        </p:grpSpPr>
        <p:grpSp>
          <p:nvGrpSpPr>
            <p:cNvPr id="51228" name="Group 363"/>
            <p:cNvGrpSpPr>
              <a:grpSpLocks/>
            </p:cNvGrpSpPr>
            <p:nvPr/>
          </p:nvGrpSpPr>
          <p:grpSpPr bwMode="auto">
            <a:xfrm>
              <a:off x="2880" y="1632"/>
              <a:ext cx="1872" cy="1728"/>
              <a:chOff x="192" y="2016"/>
              <a:chExt cx="1872" cy="1728"/>
            </a:xfrm>
          </p:grpSpPr>
          <p:sp>
            <p:nvSpPr>
              <p:cNvPr id="51230" name="Rectangle 364"/>
              <p:cNvSpPr>
                <a:spLocks noChangeArrowheads="1"/>
              </p:cNvSpPr>
              <p:nvPr/>
            </p:nvSpPr>
            <p:spPr bwMode="auto">
              <a:xfrm>
                <a:off x="192" y="2016"/>
                <a:ext cx="1872" cy="1728"/>
              </a:xfrm>
              <a:prstGeom prst="rect">
                <a:avLst/>
              </a:prstGeom>
              <a:solidFill>
                <a:srgbClr val="C8D2FF"/>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nvGrpSpPr>
              <p:cNvPr id="51231" name="Group 365"/>
              <p:cNvGrpSpPr>
                <a:grpSpLocks/>
              </p:cNvGrpSpPr>
              <p:nvPr/>
            </p:nvGrpSpPr>
            <p:grpSpPr bwMode="auto">
              <a:xfrm>
                <a:off x="192" y="2016"/>
                <a:ext cx="1872" cy="1728"/>
                <a:chOff x="144" y="144"/>
                <a:chExt cx="1872" cy="1728"/>
              </a:xfrm>
            </p:grpSpPr>
            <p:sp>
              <p:nvSpPr>
                <p:cNvPr id="51233" name="Rectangle 366"/>
                <p:cNvSpPr>
                  <a:spLocks noChangeArrowheads="1"/>
                </p:cNvSpPr>
                <p:nvPr/>
              </p:nvSpPr>
              <p:spPr bwMode="auto">
                <a:xfrm>
                  <a:off x="144"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34" name="Rectangle 367"/>
                <p:cNvSpPr>
                  <a:spLocks noChangeArrowheads="1"/>
                </p:cNvSpPr>
                <p:nvPr/>
              </p:nvSpPr>
              <p:spPr bwMode="auto">
                <a:xfrm>
                  <a:off x="288"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35" name="Rectangle 368"/>
                <p:cNvSpPr>
                  <a:spLocks noChangeArrowheads="1"/>
                </p:cNvSpPr>
                <p:nvPr/>
              </p:nvSpPr>
              <p:spPr bwMode="auto">
                <a:xfrm>
                  <a:off x="432"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36" name="Rectangle 369"/>
                <p:cNvSpPr>
                  <a:spLocks noChangeArrowheads="1"/>
                </p:cNvSpPr>
                <p:nvPr/>
              </p:nvSpPr>
              <p:spPr bwMode="auto">
                <a:xfrm>
                  <a:off x="576"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37" name="Rectangle 370"/>
                <p:cNvSpPr>
                  <a:spLocks noChangeArrowheads="1"/>
                </p:cNvSpPr>
                <p:nvPr/>
              </p:nvSpPr>
              <p:spPr bwMode="auto">
                <a:xfrm>
                  <a:off x="720"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38" name="Rectangle 371"/>
                <p:cNvSpPr>
                  <a:spLocks noChangeArrowheads="1"/>
                </p:cNvSpPr>
                <p:nvPr/>
              </p:nvSpPr>
              <p:spPr bwMode="auto">
                <a:xfrm>
                  <a:off x="864"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39" name="Rectangle 372"/>
                <p:cNvSpPr>
                  <a:spLocks noChangeArrowheads="1"/>
                </p:cNvSpPr>
                <p:nvPr/>
              </p:nvSpPr>
              <p:spPr bwMode="auto">
                <a:xfrm>
                  <a:off x="1008"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0" name="Rectangle 373"/>
                <p:cNvSpPr>
                  <a:spLocks noChangeArrowheads="1"/>
                </p:cNvSpPr>
                <p:nvPr/>
              </p:nvSpPr>
              <p:spPr bwMode="auto">
                <a:xfrm>
                  <a:off x="1152"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1" name="Rectangle 374"/>
                <p:cNvSpPr>
                  <a:spLocks noChangeArrowheads="1"/>
                </p:cNvSpPr>
                <p:nvPr/>
              </p:nvSpPr>
              <p:spPr bwMode="auto">
                <a:xfrm>
                  <a:off x="1296"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2" name="Rectangle 375"/>
                <p:cNvSpPr>
                  <a:spLocks noChangeArrowheads="1"/>
                </p:cNvSpPr>
                <p:nvPr/>
              </p:nvSpPr>
              <p:spPr bwMode="auto">
                <a:xfrm>
                  <a:off x="1440"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3" name="Rectangle 376"/>
                <p:cNvSpPr>
                  <a:spLocks noChangeArrowheads="1"/>
                </p:cNvSpPr>
                <p:nvPr/>
              </p:nvSpPr>
              <p:spPr bwMode="auto">
                <a:xfrm>
                  <a:off x="1584"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4" name="Rectangle 377"/>
                <p:cNvSpPr>
                  <a:spLocks noChangeArrowheads="1"/>
                </p:cNvSpPr>
                <p:nvPr/>
              </p:nvSpPr>
              <p:spPr bwMode="auto">
                <a:xfrm>
                  <a:off x="1728"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5" name="Rectangle 378"/>
                <p:cNvSpPr>
                  <a:spLocks noChangeArrowheads="1"/>
                </p:cNvSpPr>
                <p:nvPr/>
              </p:nvSpPr>
              <p:spPr bwMode="auto">
                <a:xfrm>
                  <a:off x="1872" y="14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6" name="Rectangle 379"/>
                <p:cNvSpPr>
                  <a:spLocks noChangeArrowheads="1"/>
                </p:cNvSpPr>
                <p:nvPr/>
              </p:nvSpPr>
              <p:spPr bwMode="auto">
                <a:xfrm>
                  <a:off x="144"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7" name="Rectangle 380"/>
                <p:cNvSpPr>
                  <a:spLocks noChangeArrowheads="1"/>
                </p:cNvSpPr>
                <p:nvPr/>
              </p:nvSpPr>
              <p:spPr bwMode="auto">
                <a:xfrm>
                  <a:off x="288"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8" name="Rectangle 381"/>
                <p:cNvSpPr>
                  <a:spLocks noChangeArrowheads="1"/>
                </p:cNvSpPr>
                <p:nvPr/>
              </p:nvSpPr>
              <p:spPr bwMode="auto">
                <a:xfrm>
                  <a:off x="432"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49" name="Rectangle 382"/>
                <p:cNvSpPr>
                  <a:spLocks noChangeArrowheads="1"/>
                </p:cNvSpPr>
                <p:nvPr/>
              </p:nvSpPr>
              <p:spPr bwMode="auto">
                <a:xfrm>
                  <a:off x="576"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0" name="Rectangle 383"/>
                <p:cNvSpPr>
                  <a:spLocks noChangeArrowheads="1"/>
                </p:cNvSpPr>
                <p:nvPr/>
              </p:nvSpPr>
              <p:spPr bwMode="auto">
                <a:xfrm>
                  <a:off x="720"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1" name="Rectangle 384"/>
                <p:cNvSpPr>
                  <a:spLocks noChangeArrowheads="1"/>
                </p:cNvSpPr>
                <p:nvPr/>
              </p:nvSpPr>
              <p:spPr bwMode="auto">
                <a:xfrm>
                  <a:off x="864"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2" name="Rectangle 385"/>
                <p:cNvSpPr>
                  <a:spLocks noChangeArrowheads="1"/>
                </p:cNvSpPr>
                <p:nvPr/>
              </p:nvSpPr>
              <p:spPr bwMode="auto">
                <a:xfrm>
                  <a:off x="1008"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3" name="Rectangle 386"/>
                <p:cNvSpPr>
                  <a:spLocks noChangeArrowheads="1"/>
                </p:cNvSpPr>
                <p:nvPr/>
              </p:nvSpPr>
              <p:spPr bwMode="auto">
                <a:xfrm>
                  <a:off x="1152"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4" name="Rectangle 387"/>
                <p:cNvSpPr>
                  <a:spLocks noChangeArrowheads="1"/>
                </p:cNvSpPr>
                <p:nvPr/>
              </p:nvSpPr>
              <p:spPr bwMode="auto">
                <a:xfrm>
                  <a:off x="1296"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5" name="Rectangle 388"/>
                <p:cNvSpPr>
                  <a:spLocks noChangeArrowheads="1"/>
                </p:cNvSpPr>
                <p:nvPr/>
              </p:nvSpPr>
              <p:spPr bwMode="auto">
                <a:xfrm>
                  <a:off x="1440"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6" name="Rectangle 389"/>
                <p:cNvSpPr>
                  <a:spLocks noChangeArrowheads="1"/>
                </p:cNvSpPr>
                <p:nvPr/>
              </p:nvSpPr>
              <p:spPr bwMode="auto">
                <a:xfrm>
                  <a:off x="1584"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7" name="Rectangle 390"/>
                <p:cNvSpPr>
                  <a:spLocks noChangeArrowheads="1"/>
                </p:cNvSpPr>
                <p:nvPr/>
              </p:nvSpPr>
              <p:spPr bwMode="auto">
                <a:xfrm>
                  <a:off x="1728"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8" name="Rectangle 391"/>
                <p:cNvSpPr>
                  <a:spLocks noChangeArrowheads="1"/>
                </p:cNvSpPr>
                <p:nvPr/>
              </p:nvSpPr>
              <p:spPr bwMode="auto">
                <a:xfrm>
                  <a:off x="1872" y="28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59" name="Rectangle 392"/>
                <p:cNvSpPr>
                  <a:spLocks noChangeArrowheads="1"/>
                </p:cNvSpPr>
                <p:nvPr/>
              </p:nvSpPr>
              <p:spPr bwMode="auto">
                <a:xfrm>
                  <a:off x="144"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0" name="Rectangle 393"/>
                <p:cNvSpPr>
                  <a:spLocks noChangeArrowheads="1"/>
                </p:cNvSpPr>
                <p:nvPr/>
              </p:nvSpPr>
              <p:spPr bwMode="auto">
                <a:xfrm>
                  <a:off x="288"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1" name="Rectangle 394"/>
                <p:cNvSpPr>
                  <a:spLocks noChangeArrowheads="1"/>
                </p:cNvSpPr>
                <p:nvPr/>
              </p:nvSpPr>
              <p:spPr bwMode="auto">
                <a:xfrm>
                  <a:off x="432"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2" name="Rectangle 395"/>
                <p:cNvSpPr>
                  <a:spLocks noChangeArrowheads="1"/>
                </p:cNvSpPr>
                <p:nvPr/>
              </p:nvSpPr>
              <p:spPr bwMode="auto">
                <a:xfrm>
                  <a:off x="576"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3" name="Rectangle 396"/>
                <p:cNvSpPr>
                  <a:spLocks noChangeArrowheads="1"/>
                </p:cNvSpPr>
                <p:nvPr/>
              </p:nvSpPr>
              <p:spPr bwMode="auto">
                <a:xfrm>
                  <a:off x="720"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4" name="Rectangle 397"/>
                <p:cNvSpPr>
                  <a:spLocks noChangeArrowheads="1"/>
                </p:cNvSpPr>
                <p:nvPr/>
              </p:nvSpPr>
              <p:spPr bwMode="auto">
                <a:xfrm>
                  <a:off x="864"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5" name="Rectangle 398"/>
                <p:cNvSpPr>
                  <a:spLocks noChangeArrowheads="1"/>
                </p:cNvSpPr>
                <p:nvPr/>
              </p:nvSpPr>
              <p:spPr bwMode="auto">
                <a:xfrm>
                  <a:off x="1008"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6" name="Rectangle 399"/>
                <p:cNvSpPr>
                  <a:spLocks noChangeArrowheads="1"/>
                </p:cNvSpPr>
                <p:nvPr/>
              </p:nvSpPr>
              <p:spPr bwMode="auto">
                <a:xfrm>
                  <a:off x="1152"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7" name="Rectangle 400"/>
                <p:cNvSpPr>
                  <a:spLocks noChangeArrowheads="1"/>
                </p:cNvSpPr>
                <p:nvPr/>
              </p:nvSpPr>
              <p:spPr bwMode="auto">
                <a:xfrm>
                  <a:off x="1296"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8" name="Rectangle 401"/>
                <p:cNvSpPr>
                  <a:spLocks noChangeArrowheads="1"/>
                </p:cNvSpPr>
                <p:nvPr/>
              </p:nvSpPr>
              <p:spPr bwMode="auto">
                <a:xfrm>
                  <a:off x="1440"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69" name="Rectangle 402"/>
                <p:cNvSpPr>
                  <a:spLocks noChangeArrowheads="1"/>
                </p:cNvSpPr>
                <p:nvPr/>
              </p:nvSpPr>
              <p:spPr bwMode="auto">
                <a:xfrm>
                  <a:off x="1584"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0" name="Rectangle 403"/>
                <p:cNvSpPr>
                  <a:spLocks noChangeArrowheads="1"/>
                </p:cNvSpPr>
                <p:nvPr/>
              </p:nvSpPr>
              <p:spPr bwMode="auto">
                <a:xfrm>
                  <a:off x="1728"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1" name="Rectangle 404"/>
                <p:cNvSpPr>
                  <a:spLocks noChangeArrowheads="1"/>
                </p:cNvSpPr>
                <p:nvPr/>
              </p:nvSpPr>
              <p:spPr bwMode="auto">
                <a:xfrm>
                  <a:off x="1872" y="43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2" name="Rectangle 405"/>
                <p:cNvSpPr>
                  <a:spLocks noChangeArrowheads="1"/>
                </p:cNvSpPr>
                <p:nvPr/>
              </p:nvSpPr>
              <p:spPr bwMode="auto">
                <a:xfrm>
                  <a:off x="144"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3" name="Rectangle 406"/>
                <p:cNvSpPr>
                  <a:spLocks noChangeArrowheads="1"/>
                </p:cNvSpPr>
                <p:nvPr/>
              </p:nvSpPr>
              <p:spPr bwMode="auto">
                <a:xfrm>
                  <a:off x="288"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4" name="Rectangle 407"/>
                <p:cNvSpPr>
                  <a:spLocks noChangeArrowheads="1"/>
                </p:cNvSpPr>
                <p:nvPr/>
              </p:nvSpPr>
              <p:spPr bwMode="auto">
                <a:xfrm>
                  <a:off x="432"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5" name="Rectangle 408"/>
                <p:cNvSpPr>
                  <a:spLocks noChangeArrowheads="1"/>
                </p:cNvSpPr>
                <p:nvPr/>
              </p:nvSpPr>
              <p:spPr bwMode="auto">
                <a:xfrm>
                  <a:off x="576"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6" name="Rectangle 409"/>
                <p:cNvSpPr>
                  <a:spLocks noChangeArrowheads="1"/>
                </p:cNvSpPr>
                <p:nvPr/>
              </p:nvSpPr>
              <p:spPr bwMode="auto">
                <a:xfrm>
                  <a:off x="720"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7" name="Rectangle 410"/>
                <p:cNvSpPr>
                  <a:spLocks noChangeArrowheads="1"/>
                </p:cNvSpPr>
                <p:nvPr/>
              </p:nvSpPr>
              <p:spPr bwMode="auto">
                <a:xfrm>
                  <a:off x="864"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8" name="Rectangle 411"/>
                <p:cNvSpPr>
                  <a:spLocks noChangeArrowheads="1"/>
                </p:cNvSpPr>
                <p:nvPr/>
              </p:nvSpPr>
              <p:spPr bwMode="auto">
                <a:xfrm>
                  <a:off x="1008"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79" name="Rectangle 412"/>
                <p:cNvSpPr>
                  <a:spLocks noChangeArrowheads="1"/>
                </p:cNvSpPr>
                <p:nvPr/>
              </p:nvSpPr>
              <p:spPr bwMode="auto">
                <a:xfrm>
                  <a:off x="1152"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0" name="Rectangle 413"/>
                <p:cNvSpPr>
                  <a:spLocks noChangeArrowheads="1"/>
                </p:cNvSpPr>
                <p:nvPr/>
              </p:nvSpPr>
              <p:spPr bwMode="auto">
                <a:xfrm>
                  <a:off x="1296"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1" name="Rectangle 414"/>
                <p:cNvSpPr>
                  <a:spLocks noChangeArrowheads="1"/>
                </p:cNvSpPr>
                <p:nvPr/>
              </p:nvSpPr>
              <p:spPr bwMode="auto">
                <a:xfrm>
                  <a:off x="1440"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2" name="Rectangle 415"/>
                <p:cNvSpPr>
                  <a:spLocks noChangeArrowheads="1"/>
                </p:cNvSpPr>
                <p:nvPr/>
              </p:nvSpPr>
              <p:spPr bwMode="auto">
                <a:xfrm>
                  <a:off x="1584"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3" name="Rectangle 416"/>
                <p:cNvSpPr>
                  <a:spLocks noChangeArrowheads="1"/>
                </p:cNvSpPr>
                <p:nvPr/>
              </p:nvSpPr>
              <p:spPr bwMode="auto">
                <a:xfrm>
                  <a:off x="1728"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4" name="Rectangle 417"/>
                <p:cNvSpPr>
                  <a:spLocks noChangeArrowheads="1"/>
                </p:cNvSpPr>
                <p:nvPr/>
              </p:nvSpPr>
              <p:spPr bwMode="auto">
                <a:xfrm>
                  <a:off x="1872" y="57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5" name="Rectangle 418"/>
                <p:cNvSpPr>
                  <a:spLocks noChangeArrowheads="1"/>
                </p:cNvSpPr>
                <p:nvPr/>
              </p:nvSpPr>
              <p:spPr bwMode="auto">
                <a:xfrm>
                  <a:off x="144"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6" name="Rectangle 419"/>
                <p:cNvSpPr>
                  <a:spLocks noChangeArrowheads="1"/>
                </p:cNvSpPr>
                <p:nvPr/>
              </p:nvSpPr>
              <p:spPr bwMode="auto">
                <a:xfrm>
                  <a:off x="288"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7" name="Rectangle 420"/>
                <p:cNvSpPr>
                  <a:spLocks noChangeArrowheads="1"/>
                </p:cNvSpPr>
                <p:nvPr/>
              </p:nvSpPr>
              <p:spPr bwMode="auto">
                <a:xfrm>
                  <a:off x="432"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8" name="Rectangle 421"/>
                <p:cNvSpPr>
                  <a:spLocks noChangeArrowheads="1"/>
                </p:cNvSpPr>
                <p:nvPr/>
              </p:nvSpPr>
              <p:spPr bwMode="auto">
                <a:xfrm>
                  <a:off x="576"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89" name="Rectangle 422"/>
                <p:cNvSpPr>
                  <a:spLocks noChangeArrowheads="1"/>
                </p:cNvSpPr>
                <p:nvPr/>
              </p:nvSpPr>
              <p:spPr bwMode="auto">
                <a:xfrm>
                  <a:off x="720"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0" name="Rectangle 423"/>
                <p:cNvSpPr>
                  <a:spLocks noChangeArrowheads="1"/>
                </p:cNvSpPr>
                <p:nvPr/>
              </p:nvSpPr>
              <p:spPr bwMode="auto">
                <a:xfrm>
                  <a:off x="864"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1" name="Rectangle 424"/>
                <p:cNvSpPr>
                  <a:spLocks noChangeArrowheads="1"/>
                </p:cNvSpPr>
                <p:nvPr/>
              </p:nvSpPr>
              <p:spPr bwMode="auto">
                <a:xfrm>
                  <a:off x="1008"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2" name="Rectangle 425"/>
                <p:cNvSpPr>
                  <a:spLocks noChangeArrowheads="1"/>
                </p:cNvSpPr>
                <p:nvPr/>
              </p:nvSpPr>
              <p:spPr bwMode="auto">
                <a:xfrm>
                  <a:off x="1152"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3" name="Rectangle 426"/>
                <p:cNvSpPr>
                  <a:spLocks noChangeArrowheads="1"/>
                </p:cNvSpPr>
                <p:nvPr/>
              </p:nvSpPr>
              <p:spPr bwMode="auto">
                <a:xfrm>
                  <a:off x="1296"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4" name="Rectangle 427"/>
                <p:cNvSpPr>
                  <a:spLocks noChangeArrowheads="1"/>
                </p:cNvSpPr>
                <p:nvPr/>
              </p:nvSpPr>
              <p:spPr bwMode="auto">
                <a:xfrm>
                  <a:off x="1440"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5" name="Rectangle 428"/>
                <p:cNvSpPr>
                  <a:spLocks noChangeArrowheads="1"/>
                </p:cNvSpPr>
                <p:nvPr/>
              </p:nvSpPr>
              <p:spPr bwMode="auto">
                <a:xfrm>
                  <a:off x="1584"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6" name="Rectangle 429"/>
                <p:cNvSpPr>
                  <a:spLocks noChangeArrowheads="1"/>
                </p:cNvSpPr>
                <p:nvPr/>
              </p:nvSpPr>
              <p:spPr bwMode="auto">
                <a:xfrm>
                  <a:off x="1728"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7" name="Rectangle 430"/>
                <p:cNvSpPr>
                  <a:spLocks noChangeArrowheads="1"/>
                </p:cNvSpPr>
                <p:nvPr/>
              </p:nvSpPr>
              <p:spPr bwMode="auto">
                <a:xfrm>
                  <a:off x="1872" y="7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8" name="Rectangle 431"/>
                <p:cNvSpPr>
                  <a:spLocks noChangeArrowheads="1"/>
                </p:cNvSpPr>
                <p:nvPr/>
              </p:nvSpPr>
              <p:spPr bwMode="auto">
                <a:xfrm>
                  <a:off x="144"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299" name="Rectangle 432"/>
                <p:cNvSpPr>
                  <a:spLocks noChangeArrowheads="1"/>
                </p:cNvSpPr>
                <p:nvPr/>
              </p:nvSpPr>
              <p:spPr bwMode="auto">
                <a:xfrm>
                  <a:off x="288"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0" name="Rectangle 433"/>
                <p:cNvSpPr>
                  <a:spLocks noChangeArrowheads="1"/>
                </p:cNvSpPr>
                <p:nvPr/>
              </p:nvSpPr>
              <p:spPr bwMode="auto">
                <a:xfrm>
                  <a:off x="432"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1" name="Rectangle 434"/>
                <p:cNvSpPr>
                  <a:spLocks noChangeArrowheads="1"/>
                </p:cNvSpPr>
                <p:nvPr/>
              </p:nvSpPr>
              <p:spPr bwMode="auto">
                <a:xfrm>
                  <a:off x="576"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2" name="Rectangle 435"/>
                <p:cNvSpPr>
                  <a:spLocks noChangeArrowheads="1"/>
                </p:cNvSpPr>
                <p:nvPr/>
              </p:nvSpPr>
              <p:spPr bwMode="auto">
                <a:xfrm>
                  <a:off x="720"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3" name="Rectangle 436"/>
                <p:cNvSpPr>
                  <a:spLocks noChangeArrowheads="1"/>
                </p:cNvSpPr>
                <p:nvPr/>
              </p:nvSpPr>
              <p:spPr bwMode="auto">
                <a:xfrm>
                  <a:off x="864"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4" name="Rectangle 437"/>
                <p:cNvSpPr>
                  <a:spLocks noChangeArrowheads="1"/>
                </p:cNvSpPr>
                <p:nvPr/>
              </p:nvSpPr>
              <p:spPr bwMode="auto">
                <a:xfrm>
                  <a:off x="1008"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5" name="Rectangle 438"/>
                <p:cNvSpPr>
                  <a:spLocks noChangeArrowheads="1"/>
                </p:cNvSpPr>
                <p:nvPr/>
              </p:nvSpPr>
              <p:spPr bwMode="auto">
                <a:xfrm>
                  <a:off x="1152"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6" name="Rectangle 439"/>
                <p:cNvSpPr>
                  <a:spLocks noChangeArrowheads="1"/>
                </p:cNvSpPr>
                <p:nvPr/>
              </p:nvSpPr>
              <p:spPr bwMode="auto">
                <a:xfrm>
                  <a:off x="1296"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7" name="Rectangle 440"/>
                <p:cNvSpPr>
                  <a:spLocks noChangeArrowheads="1"/>
                </p:cNvSpPr>
                <p:nvPr/>
              </p:nvSpPr>
              <p:spPr bwMode="auto">
                <a:xfrm>
                  <a:off x="1440"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8" name="Rectangle 441"/>
                <p:cNvSpPr>
                  <a:spLocks noChangeArrowheads="1"/>
                </p:cNvSpPr>
                <p:nvPr/>
              </p:nvSpPr>
              <p:spPr bwMode="auto">
                <a:xfrm>
                  <a:off x="1584"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09" name="Rectangle 442"/>
                <p:cNvSpPr>
                  <a:spLocks noChangeArrowheads="1"/>
                </p:cNvSpPr>
                <p:nvPr/>
              </p:nvSpPr>
              <p:spPr bwMode="auto">
                <a:xfrm>
                  <a:off x="1728"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0" name="Rectangle 443"/>
                <p:cNvSpPr>
                  <a:spLocks noChangeArrowheads="1"/>
                </p:cNvSpPr>
                <p:nvPr/>
              </p:nvSpPr>
              <p:spPr bwMode="auto">
                <a:xfrm>
                  <a:off x="1872" y="86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1" name="Rectangle 444"/>
                <p:cNvSpPr>
                  <a:spLocks noChangeArrowheads="1"/>
                </p:cNvSpPr>
                <p:nvPr/>
              </p:nvSpPr>
              <p:spPr bwMode="auto">
                <a:xfrm>
                  <a:off x="144"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2" name="Rectangle 445"/>
                <p:cNvSpPr>
                  <a:spLocks noChangeArrowheads="1"/>
                </p:cNvSpPr>
                <p:nvPr/>
              </p:nvSpPr>
              <p:spPr bwMode="auto">
                <a:xfrm>
                  <a:off x="288"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3" name="Rectangle 446"/>
                <p:cNvSpPr>
                  <a:spLocks noChangeArrowheads="1"/>
                </p:cNvSpPr>
                <p:nvPr/>
              </p:nvSpPr>
              <p:spPr bwMode="auto">
                <a:xfrm>
                  <a:off x="432"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4" name="Rectangle 447"/>
                <p:cNvSpPr>
                  <a:spLocks noChangeArrowheads="1"/>
                </p:cNvSpPr>
                <p:nvPr/>
              </p:nvSpPr>
              <p:spPr bwMode="auto">
                <a:xfrm>
                  <a:off x="576"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5" name="Rectangle 448"/>
                <p:cNvSpPr>
                  <a:spLocks noChangeArrowheads="1"/>
                </p:cNvSpPr>
                <p:nvPr/>
              </p:nvSpPr>
              <p:spPr bwMode="auto">
                <a:xfrm>
                  <a:off x="720"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6" name="Rectangle 449"/>
                <p:cNvSpPr>
                  <a:spLocks noChangeArrowheads="1"/>
                </p:cNvSpPr>
                <p:nvPr/>
              </p:nvSpPr>
              <p:spPr bwMode="auto">
                <a:xfrm>
                  <a:off x="864"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7" name="Rectangle 450"/>
                <p:cNvSpPr>
                  <a:spLocks noChangeArrowheads="1"/>
                </p:cNvSpPr>
                <p:nvPr/>
              </p:nvSpPr>
              <p:spPr bwMode="auto">
                <a:xfrm>
                  <a:off x="1008"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8" name="Rectangle 451"/>
                <p:cNvSpPr>
                  <a:spLocks noChangeArrowheads="1"/>
                </p:cNvSpPr>
                <p:nvPr/>
              </p:nvSpPr>
              <p:spPr bwMode="auto">
                <a:xfrm>
                  <a:off x="1152"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19" name="Rectangle 452"/>
                <p:cNvSpPr>
                  <a:spLocks noChangeArrowheads="1"/>
                </p:cNvSpPr>
                <p:nvPr/>
              </p:nvSpPr>
              <p:spPr bwMode="auto">
                <a:xfrm>
                  <a:off x="1296"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0" name="Rectangle 453"/>
                <p:cNvSpPr>
                  <a:spLocks noChangeArrowheads="1"/>
                </p:cNvSpPr>
                <p:nvPr/>
              </p:nvSpPr>
              <p:spPr bwMode="auto">
                <a:xfrm>
                  <a:off x="1440"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1" name="Rectangle 454"/>
                <p:cNvSpPr>
                  <a:spLocks noChangeArrowheads="1"/>
                </p:cNvSpPr>
                <p:nvPr/>
              </p:nvSpPr>
              <p:spPr bwMode="auto">
                <a:xfrm>
                  <a:off x="1584"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2" name="Rectangle 455"/>
                <p:cNvSpPr>
                  <a:spLocks noChangeArrowheads="1"/>
                </p:cNvSpPr>
                <p:nvPr/>
              </p:nvSpPr>
              <p:spPr bwMode="auto">
                <a:xfrm>
                  <a:off x="1728"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3" name="Rectangle 456"/>
                <p:cNvSpPr>
                  <a:spLocks noChangeArrowheads="1"/>
                </p:cNvSpPr>
                <p:nvPr/>
              </p:nvSpPr>
              <p:spPr bwMode="auto">
                <a:xfrm>
                  <a:off x="1872" y="100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4" name="Rectangle 457"/>
                <p:cNvSpPr>
                  <a:spLocks noChangeArrowheads="1"/>
                </p:cNvSpPr>
                <p:nvPr/>
              </p:nvSpPr>
              <p:spPr bwMode="auto">
                <a:xfrm>
                  <a:off x="144"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5" name="Rectangle 458"/>
                <p:cNvSpPr>
                  <a:spLocks noChangeArrowheads="1"/>
                </p:cNvSpPr>
                <p:nvPr/>
              </p:nvSpPr>
              <p:spPr bwMode="auto">
                <a:xfrm>
                  <a:off x="288"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6" name="Rectangle 459"/>
                <p:cNvSpPr>
                  <a:spLocks noChangeArrowheads="1"/>
                </p:cNvSpPr>
                <p:nvPr/>
              </p:nvSpPr>
              <p:spPr bwMode="auto">
                <a:xfrm>
                  <a:off x="432"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7" name="Rectangle 460"/>
                <p:cNvSpPr>
                  <a:spLocks noChangeArrowheads="1"/>
                </p:cNvSpPr>
                <p:nvPr/>
              </p:nvSpPr>
              <p:spPr bwMode="auto">
                <a:xfrm>
                  <a:off x="576"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8" name="Rectangle 461"/>
                <p:cNvSpPr>
                  <a:spLocks noChangeArrowheads="1"/>
                </p:cNvSpPr>
                <p:nvPr/>
              </p:nvSpPr>
              <p:spPr bwMode="auto">
                <a:xfrm>
                  <a:off x="720"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29" name="Rectangle 462"/>
                <p:cNvSpPr>
                  <a:spLocks noChangeArrowheads="1"/>
                </p:cNvSpPr>
                <p:nvPr/>
              </p:nvSpPr>
              <p:spPr bwMode="auto">
                <a:xfrm>
                  <a:off x="864"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0" name="Rectangle 463"/>
                <p:cNvSpPr>
                  <a:spLocks noChangeArrowheads="1"/>
                </p:cNvSpPr>
                <p:nvPr/>
              </p:nvSpPr>
              <p:spPr bwMode="auto">
                <a:xfrm>
                  <a:off x="1008"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1" name="Rectangle 464"/>
                <p:cNvSpPr>
                  <a:spLocks noChangeArrowheads="1"/>
                </p:cNvSpPr>
                <p:nvPr/>
              </p:nvSpPr>
              <p:spPr bwMode="auto">
                <a:xfrm>
                  <a:off x="1152"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2" name="Rectangle 465"/>
                <p:cNvSpPr>
                  <a:spLocks noChangeArrowheads="1"/>
                </p:cNvSpPr>
                <p:nvPr/>
              </p:nvSpPr>
              <p:spPr bwMode="auto">
                <a:xfrm>
                  <a:off x="1296"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3" name="Rectangle 466"/>
                <p:cNvSpPr>
                  <a:spLocks noChangeArrowheads="1"/>
                </p:cNvSpPr>
                <p:nvPr/>
              </p:nvSpPr>
              <p:spPr bwMode="auto">
                <a:xfrm>
                  <a:off x="1440"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4" name="Rectangle 467"/>
                <p:cNvSpPr>
                  <a:spLocks noChangeArrowheads="1"/>
                </p:cNvSpPr>
                <p:nvPr/>
              </p:nvSpPr>
              <p:spPr bwMode="auto">
                <a:xfrm>
                  <a:off x="1584"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5" name="Rectangle 468"/>
                <p:cNvSpPr>
                  <a:spLocks noChangeArrowheads="1"/>
                </p:cNvSpPr>
                <p:nvPr/>
              </p:nvSpPr>
              <p:spPr bwMode="auto">
                <a:xfrm>
                  <a:off x="1728"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6" name="Rectangle 469"/>
                <p:cNvSpPr>
                  <a:spLocks noChangeArrowheads="1"/>
                </p:cNvSpPr>
                <p:nvPr/>
              </p:nvSpPr>
              <p:spPr bwMode="auto">
                <a:xfrm>
                  <a:off x="1872" y="115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7" name="Rectangle 470"/>
                <p:cNvSpPr>
                  <a:spLocks noChangeArrowheads="1"/>
                </p:cNvSpPr>
                <p:nvPr/>
              </p:nvSpPr>
              <p:spPr bwMode="auto">
                <a:xfrm>
                  <a:off x="144"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8" name="Rectangle 471"/>
                <p:cNvSpPr>
                  <a:spLocks noChangeArrowheads="1"/>
                </p:cNvSpPr>
                <p:nvPr/>
              </p:nvSpPr>
              <p:spPr bwMode="auto">
                <a:xfrm>
                  <a:off x="288"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39" name="Rectangle 472"/>
                <p:cNvSpPr>
                  <a:spLocks noChangeArrowheads="1"/>
                </p:cNvSpPr>
                <p:nvPr/>
              </p:nvSpPr>
              <p:spPr bwMode="auto">
                <a:xfrm>
                  <a:off x="432"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0" name="Rectangle 473"/>
                <p:cNvSpPr>
                  <a:spLocks noChangeArrowheads="1"/>
                </p:cNvSpPr>
                <p:nvPr/>
              </p:nvSpPr>
              <p:spPr bwMode="auto">
                <a:xfrm>
                  <a:off x="576"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1" name="Rectangle 474"/>
                <p:cNvSpPr>
                  <a:spLocks noChangeArrowheads="1"/>
                </p:cNvSpPr>
                <p:nvPr/>
              </p:nvSpPr>
              <p:spPr bwMode="auto">
                <a:xfrm>
                  <a:off x="720"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2" name="Rectangle 475"/>
                <p:cNvSpPr>
                  <a:spLocks noChangeArrowheads="1"/>
                </p:cNvSpPr>
                <p:nvPr/>
              </p:nvSpPr>
              <p:spPr bwMode="auto">
                <a:xfrm>
                  <a:off x="864"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3" name="Rectangle 476"/>
                <p:cNvSpPr>
                  <a:spLocks noChangeArrowheads="1"/>
                </p:cNvSpPr>
                <p:nvPr/>
              </p:nvSpPr>
              <p:spPr bwMode="auto">
                <a:xfrm>
                  <a:off x="1008"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4" name="Rectangle 477"/>
                <p:cNvSpPr>
                  <a:spLocks noChangeArrowheads="1"/>
                </p:cNvSpPr>
                <p:nvPr/>
              </p:nvSpPr>
              <p:spPr bwMode="auto">
                <a:xfrm>
                  <a:off x="1152"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5" name="Rectangle 478"/>
                <p:cNvSpPr>
                  <a:spLocks noChangeArrowheads="1"/>
                </p:cNvSpPr>
                <p:nvPr/>
              </p:nvSpPr>
              <p:spPr bwMode="auto">
                <a:xfrm>
                  <a:off x="1296"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6" name="Rectangle 479"/>
                <p:cNvSpPr>
                  <a:spLocks noChangeArrowheads="1"/>
                </p:cNvSpPr>
                <p:nvPr/>
              </p:nvSpPr>
              <p:spPr bwMode="auto">
                <a:xfrm>
                  <a:off x="1440"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7" name="Rectangle 480"/>
                <p:cNvSpPr>
                  <a:spLocks noChangeArrowheads="1"/>
                </p:cNvSpPr>
                <p:nvPr/>
              </p:nvSpPr>
              <p:spPr bwMode="auto">
                <a:xfrm>
                  <a:off x="1584"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8" name="Rectangle 481"/>
                <p:cNvSpPr>
                  <a:spLocks noChangeArrowheads="1"/>
                </p:cNvSpPr>
                <p:nvPr/>
              </p:nvSpPr>
              <p:spPr bwMode="auto">
                <a:xfrm>
                  <a:off x="1728"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49" name="Rectangle 482"/>
                <p:cNvSpPr>
                  <a:spLocks noChangeArrowheads="1"/>
                </p:cNvSpPr>
                <p:nvPr/>
              </p:nvSpPr>
              <p:spPr bwMode="auto">
                <a:xfrm>
                  <a:off x="1872" y="129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0" name="Rectangle 483"/>
                <p:cNvSpPr>
                  <a:spLocks noChangeArrowheads="1"/>
                </p:cNvSpPr>
                <p:nvPr/>
              </p:nvSpPr>
              <p:spPr bwMode="auto">
                <a:xfrm>
                  <a:off x="144"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1" name="Rectangle 484"/>
                <p:cNvSpPr>
                  <a:spLocks noChangeArrowheads="1"/>
                </p:cNvSpPr>
                <p:nvPr/>
              </p:nvSpPr>
              <p:spPr bwMode="auto">
                <a:xfrm>
                  <a:off x="288"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2" name="Rectangle 485"/>
                <p:cNvSpPr>
                  <a:spLocks noChangeArrowheads="1"/>
                </p:cNvSpPr>
                <p:nvPr/>
              </p:nvSpPr>
              <p:spPr bwMode="auto">
                <a:xfrm>
                  <a:off x="432"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3" name="Rectangle 486"/>
                <p:cNvSpPr>
                  <a:spLocks noChangeArrowheads="1"/>
                </p:cNvSpPr>
                <p:nvPr/>
              </p:nvSpPr>
              <p:spPr bwMode="auto">
                <a:xfrm>
                  <a:off x="576"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4" name="Rectangle 487"/>
                <p:cNvSpPr>
                  <a:spLocks noChangeArrowheads="1"/>
                </p:cNvSpPr>
                <p:nvPr/>
              </p:nvSpPr>
              <p:spPr bwMode="auto">
                <a:xfrm>
                  <a:off x="720"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5" name="Rectangle 488"/>
                <p:cNvSpPr>
                  <a:spLocks noChangeArrowheads="1"/>
                </p:cNvSpPr>
                <p:nvPr/>
              </p:nvSpPr>
              <p:spPr bwMode="auto">
                <a:xfrm>
                  <a:off x="864"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6" name="Rectangle 489"/>
                <p:cNvSpPr>
                  <a:spLocks noChangeArrowheads="1"/>
                </p:cNvSpPr>
                <p:nvPr/>
              </p:nvSpPr>
              <p:spPr bwMode="auto">
                <a:xfrm>
                  <a:off x="1008"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7" name="Rectangle 490"/>
                <p:cNvSpPr>
                  <a:spLocks noChangeArrowheads="1"/>
                </p:cNvSpPr>
                <p:nvPr/>
              </p:nvSpPr>
              <p:spPr bwMode="auto">
                <a:xfrm>
                  <a:off x="1152"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8" name="Rectangle 491"/>
                <p:cNvSpPr>
                  <a:spLocks noChangeArrowheads="1"/>
                </p:cNvSpPr>
                <p:nvPr/>
              </p:nvSpPr>
              <p:spPr bwMode="auto">
                <a:xfrm>
                  <a:off x="1296"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59" name="Rectangle 492"/>
                <p:cNvSpPr>
                  <a:spLocks noChangeArrowheads="1"/>
                </p:cNvSpPr>
                <p:nvPr/>
              </p:nvSpPr>
              <p:spPr bwMode="auto">
                <a:xfrm>
                  <a:off x="1440"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0" name="Rectangle 493"/>
                <p:cNvSpPr>
                  <a:spLocks noChangeArrowheads="1"/>
                </p:cNvSpPr>
                <p:nvPr/>
              </p:nvSpPr>
              <p:spPr bwMode="auto">
                <a:xfrm>
                  <a:off x="1584"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1" name="Rectangle 494"/>
                <p:cNvSpPr>
                  <a:spLocks noChangeArrowheads="1"/>
                </p:cNvSpPr>
                <p:nvPr/>
              </p:nvSpPr>
              <p:spPr bwMode="auto">
                <a:xfrm>
                  <a:off x="1728"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2" name="Rectangle 495"/>
                <p:cNvSpPr>
                  <a:spLocks noChangeArrowheads="1"/>
                </p:cNvSpPr>
                <p:nvPr/>
              </p:nvSpPr>
              <p:spPr bwMode="auto">
                <a:xfrm>
                  <a:off x="1872"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3" name="Rectangle 496"/>
                <p:cNvSpPr>
                  <a:spLocks noChangeArrowheads="1"/>
                </p:cNvSpPr>
                <p:nvPr/>
              </p:nvSpPr>
              <p:spPr bwMode="auto">
                <a:xfrm>
                  <a:off x="144"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4" name="Rectangle 497"/>
                <p:cNvSpPr>
                  <a:spLocks noChangeArrowheads="1"/>
                </p:cNvSpPr>
                <p:nvPr/>
              </p:nvSpPr>
              <p:spPr bwMode="auto">
                <a:xfrm>
                  <a:off x="288"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5" name="Rectangle 498"/>
                <p:cNvSpPr>
                  <a:spLocks noChangeArrowheads="1"/>
                </p:cNvSpPr>
                <p:nvPr/>
              </p:nvSpPr>
              <p:spPr bwMode="auto">
                <a:xfrm>
                  <a:off x="432"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6" name="Rectangle 499"/>
                <p:cNvSpPr>
                  <a:spLocks noChangeArrowheads="1"/>
                </p:cNvSpPr>
                <p:nvPr/>
              </p:nvSpPr>
              <p:spPr bwMode="auto">
                <a:xfrm>
                  <a:off x="576"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7" name="Rectangle 500"/>
                <p:cNvSpPr>
                  <a:spLocks noChangeArrowheads="1"/>
                </p:cNvSpPr>
                <p:nvPr/>
              </p:nvSpPr>
              <p:spPr bwMode="auto">
                <a:xfrm>
                  <a:off x="720"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8" name="Rectangle 501"/>
                <p:cNvSpPr>
                  <a:spLocks noChangeArrowheads="1"/>
                </p:cNvSpPr>
                <p:nvPr/>
              </p:nvSpPr>
              <p:spPr bwMode="auto">
                <a:xfrm>
                  <a:off x="864"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69" name="Rectangle 502"/>
                <p:cNvSpPr>
                  <a:spLocks noChangeArrowheads="1"/>
                </p:cNvSpPr>
                <p:nvPr/>
              </p:nvSpPr>
              <p:spPr bwMode="auto">
                <a:xfrm>
                  <a:off x="1008"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0" name="Rectangle 503"/>
                <p:cNvSpPr>
                  <a:spLocks noChangeArrowheads="1"/>
                </p:cNvSpPr>
                <p:nvPr/>
              </p:nvSpPr>
              <p:spPr bwMode="auto">
                <a:xfrm>
                  <a:off x="1152"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1" name="Rectangle 504"/>
                <p:cNvSpPr>
                  <a:spLocks noChangeArrowheads="1"/>
                </p:cNvSpPr>
                <p:nvPr/>
              </p:nvSpPr>
              <p:spPr bwMode="auto">
                <a:xfrm>
                  <a:off x="1296"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2" name="Rectangle 505"/>
                <p:cNvSpPr>
                  <a:spLocks noChangeArrowheads="1"/>
                </p:cNvSpPr>
                <p:nvPr/>
              </p:nvSpPr>
              <p:spPr bwMode="auto">
                <a:xfrm>
                  <a:off x="1440"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3" name="Rectangle 506"/>
                <p:cNvSpPr>
                  <a:spLocks noChangeArrowheads="1"/>
                </p:cNvSpPr>
                <p:nvPr/>
              </p:nvSpPr>
              <p:spPr bwMode="auto">
                <a:xfrm>
                  <a:off x="1584"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4" name="Rectangle 507"/>
                <p:cNvSpPr>
                  <a:spLocks noChangeArrowheads="1"/>
                </p:cNvSpPr>
                <p:nvPr/>
              </p:nvSpPr>
              <p:spPr bwMode="auto">
                <a:xfrm>
                  <a:off x="1728"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5" name="Rectangle 508"/>
                <p:cNvSpPr>
                  <a:spLocks noChangeArrowheads="1"/>
                </p:cNvSpPr>
                <p:nvPr/>
              </p:nvSpPr>
              <p:spPr bwMode="auto">
                <a:xfrm>
                  <a:off x="1872" y="1584"/>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6" name="Rectangle 509"/>
                <p:cNvSpPr>
                  <a:spLocks noChangeArrowheads="1"/>
                </p:cNvSpPr>
                <p:nvPr/>
              </p:nvSpPr>
              <p:spPr bwMode="auto">
                <a:xfrm>
                  <a:off x="144"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7" name="Rectangle 510"/>
                <p:cNvSpPr>
                  <a:spLocks noChangeArrowheads="1"/>
                </p:cNvSpPr>
                <p:nvPr/>
              </p:nvSpPr>
              <p:spPr bwMode="auto">
                <a:xfrm>
                  <a:off x="288"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8" name="Rectangle 511"/>
                <p:cNvSpPr>
                  <a:spLocks noChangeArrowheads="1"/>
                </p:cNvSpPr>
                <p:nvPr/>
              </p:nvSpPr>
              <p:spPr bwMode="auto">
                <a:xfrm>
                  <a:off x="432"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79" name="Rectangle 512"/>
                <p:cNvSpPr>
                  <a:spLocks noChangeArrowheads="1"/>
                </p:cNvSpPr>
                <p:nvPr/>
              </p:nvSpPr>
              <p:spPr bwMode="auto">
                <a:xfrm>
                  <a:off x="576"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80" name="Rectangle 513"/>
                <p:cNvSpPr>
                  <a:spLocks noChangeArrowheads="1"/>
                </p:cNvSpPr>
                <p:nvPr/>
              </p:nvSpPr>
              <p:spPr bwMode="auto">
                <a:xfrm>
                  <a:off x="720"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81" name="Rectangle 514"/>
                <p:cNvSpPr>
                  <a:spLocks noChangeArrowheads="1"/>
                </p:cNvSpPr>
                <p:nvPr/>
              </p:nvSpPr>
              <p:spPr bwMode="auto">
                <a:xfrm>
                  <a:off x="864"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82" name="Rectangle 515"/>
                <p:cNvSpPr>
                  <a:spLocks noChangeArrowheads="1"/>
                </p:cNvSpPr>
                <p:nvPr/>
              </p:nvSpPr>
              <p:spPr bwMode="auto">
                <a:xfrm>
                  <a:off x="1008"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83" name="Rectangle 516"/>
                <p:cNvSpPr>
                  <a:spLocks noChangeArrowheads="1"/>
                </p:cNvSpPr>
                <p:nvPr/>
              </p:nvSpPr>
              <p:spPr bwMode="auto">
                <a:xfrm>
                  <a:off x="1152"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84" name="Rectangle 517"/>
                <p:cNvSpPr>
                  <a:spLocks noChangeArrowheads="1"/>
                </p:cNvSpPr>
                <p:nvPr/>
              </p:nvSpPr>
              <p:spPr bwMode="auto">
                <a:xfrm>
                  <a:off x="1296"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85" name="Rectangle 518"/>
                <p:cNvSpPr>
                  <a:spLocks noChangeArrowheads="1"/>
                </p:cNvSpPr>
                <p:nvPr/>
              </p:nvSpPr>
              <p:spPr bwMode="auto">
                <a:xfrm>
                  <a:off x="1440"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86" name="Rectangle 519"/>
                <p:cNvSpPr>
                  <a:spLocks noChangeArrowheads="1"/>
                </p:cNvSpPr>
                <p:nvPr/>
              </p:nvSpPr>
              <p:spPr bwMode="auto">
                <a:xfrm>
                  <a:off x="1584"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87" name="Rectangle 520"/>
                <p:cNvSpPr>
                  <a:spLocks noChangeArrowheads="1"/>
                </p:cNvSpPr>
                <p:nvPr/>
              </p:nvSpPr>
              <p:spPr bwMode="auto">
                <a:xfrm>
                  <a:off x="1728"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sp>
              <p:nvSpPr>
                <p:cNvPr id="51388" name="Rectangle 521"/>
                <p:cNvSpPr>
                  <a:spLocks noChangeArrowheads="1"/>
                </p:cNvSpPr>
                <p:nvPr/>
              </p:nvSpPr>
              <p:spPr bwMode="auto">
                <a:xfrm>
                  <a:off x="1872" y="172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51232" name="Rectangle 522"/>
              <p:cNvSpPr>
                <a:spLocks noChangeArrowheads="1"/>
              </p:cNvSpPr>
              <p:nvPr/>
            </p:nvSpPr>
            <p:spPr bwMode="auto">
              <a:xfrm>
                <a:off x="192" y="2016"/>
                <a:ext cx="1872" cy="1728"/>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51229" name="Rectangle 360"/>
            <p:cNvSpPr>
              <a:spLocks noChangeArrowheads="1"/>
            </p:cNvSpPr>
            <p:nvPr/>
          </p:nvSpPr>
          <p:spPr bwMode="auto">
            <a:xfrm>
              <a:off x="2889" y="1640"/>
              <a:ext cx="131" cy="132"/>
            </a:xfrm>
            <a:prstGeom prst="rect">
              <a:avLst/>
            </a:prstGeom>
            <a:solidFill>
              <a:srgbClr val="FFCCFF"/>
            </a:solidFill>
            <a:ln>
              <a:noFill/>
            </a:ln>
            <a:effectLst/>
            <a:extLs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51215" name="Text Box 523"/>
          <p:cNvSpPr txBox="1">
            <a:spLocks noChangeArrowheads="1"/>
          </p:cNvSpPr>
          <p:nvPr/>
        </p:nvSpPr>
        <p:spPr bwMode="auto">
          <a:xfrm>
            <a:off x="5331442" y="3648075"/>
            <a:ext cx="1864078" cy="461653"/>
          </a:xfrm>
          <a:prstGeom prst="rect">
            <a:avLst/>
          </a:prstGeom>
          <a:solidFill>
            <a:schemeClr val="bg1"/>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dirty="0">
                <a:solidFill>
                  <a:srgbClr val="3333FF"/>
                </a:solidFill>
                <a:latin typeface="Calibri" panose="020F0502020204030204" pitchFamily="34" charset="0"/>
              </a:rPr>
              <a:t>output image, </a:t>
            </a:r>
            <a:r>
              <a:rPr lang="en-US" altLang="en-US" sz="2400" b="1" dirty="0">
                <a:solidFill>
                  <a:srgbClr val="3333FF"/>
                </a:solidFill>
                <a:latin typeface="Times New Roman" pitchFamily="18" charset="0"/>
              </a:rPr>
              <a:t>J</a:t>
            </a:r>
          </a:p>
        </p:txBody>
      </p:sp>
      <p:grpSp>
        <p:nvGrpSpPr>
          <p:cNvPr id="5" name="Group 4"/>
          <p:cNvGrpSpPr/>
          <p:nvPr/>
        </p:nvGrpSpPr>
        <p:grpSpPr>
          <a:xfrm>
            <a:off x="4240213" y="1285875"/>
            <a:ext cx="1290637" cy="1143000"/>
            <a:chOff x="4240213" y="1285875"/>
            <a:chExt cx="1290637" cy="1143000"/>
          </a:xfrm>
        </p:grpSpPr>
        <p:sp>
          <p:nvSpPr>
            <p:cNvPr id="51226" name="Rectangle 584"/>
            <p:cNvSpPr>
              <a:spLocks noChangeArrowheads="1"/>
            </p:cNvSpPr>
            <p:nvPr/>
          </p:nvSpPr>
          <p:spPr bwMode="auto">
            <a:xfrm>
              <a:off x="4240213" y="1285875"/>
              <a:ext cx="1290637" cy="461963"/>
            </a:xfrm>
            <a:prstGeom prst="rect">
              <a:avLst/>
            </a:prstGeom>
            <a:solidFill>
              <a:srgbClr val="EAEAEA"/>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dirty="0">
                  <a:latin typeface="Courier New" pitchFamily="49" charset="0"/>
                  <a:cs typeface="Courier New" pitchFamily="49" charset="0"/>
                </a:rPr>
                <a:t>hcorig</a:t>
              </a:r>
            </a:p>
          </p:txBody>
        </p:sp>
        <p:sp>
          <p:nvSpPr>
            <p:cNvPr id="51227" name="AutoShape 588"/>
            <p:cNvSpPr>
              <a:spLocks noChangeArrowheads="1"/>
            </p:cNvSpPr>
            <p:nvPr/>
          </p:nvSpPr>
          <p:spPr bwMode="auto">
            <a:xfrm>
              <a:off x="4772025" y="1743075"/>
              <a:ext cx="228600" cy="685800"/>
            </a:xfrm>
            <a:prstGeom prst="downArrow">
              <a:avLst>
                <a:gd name="adj1" fmla="val 50000"/>
                <a:gd name="adj2" fmla="val 75000"/>
              </a:avLst>
            </a:prstGeom>
            <a:solidFill>
              <a:srgbClr val="EAEAEA"/>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4" name="Group 3"/>
          <p:cNvGrpSpPr/>
          <p:nvPr/>
        </p:nvGrpSpPr>
        <p:grpSpPr>
          <a:xfrm>
            <a:off x="6621463" y="1295400"/>
            <a:ext cx="2028825" cy="1143000"/>
            <a:chOff x="6621463" y="1295400"/>
            <a:chExt cx="2028825" cy="1143000"/>
          </a:xfrm>
        </p:grpSpPr>
        <p:sp>
          <p:nvSpPr>
            <p:cNvPr id="51224" name="Rectangle 585"/>
            <p:cNvSpPr>
              <a:spLocks noChangeArrowheads="1"/>
            </p:cNvSpPr>
            <p:nvPr/>
          </p:nvSpPr>
          <p:spPr bwMode="auto">
            <a:xfrm>
              <a:off x="6621463" y="1295400"/>
              <a:ext cx="2028825" cy="461963"/>
            </a:xfrm>
            <a:prstGeom prst="rect">
              <a:avLst/>
            </a:prstGeom>
            <a:solidFill>
              <a:srgbClr val="EAEAEA"/>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a:latin typeface="Courier New" pitchFamily="49" charset="0"/>
                  <a:cs typeface="Courier New" pitchFamily="49" charset="0"/>
                </a:rPr>
                <a:t>hcorig+C-1</a:t>
              </a:r>
            </a:p>
          </p:txBody>
        </p:sp>
        <p:sp>
          <p:nvSpPr>
            <p:cNvPr id="51225" name="AutoShape 590"/>
            <p:cNvSpPr>
              <a:spLocks noChangeArrowheads="1"/>
            </p:cNvSpPr>
            <p:nvPr/>
          </p:nvSpPr>
          <p:spPr bwMode="auto">
            <a:xfrm>
              <a:off x="7523163" y="1752600"/>
              <a:ext cx="228600" cy="685800"/>
            </a:xfrm>
            <a:prstGeom prst="downArrow">
              <a:avLst>
                <a:gd name="adj1" fmla="val 50000"/>
                <a:gd name="adj2" fmla="val 75000"/>
              </a:avLst>
            </a:prstGeom>
            <a:solidFill>
              <a:srgbClr val="EAEAEA"/>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3" name="Group 2"/>
          <p:cNvGrpSpPr/>
          <p:nvPr/>
        </p:nvGrpSpPr>
        <p:grpSpPr>
          <a:xfrm>
            <a:off x="3349624" y="1978026"/>
            <a:ext cx="1222376" cy="1290638"/>
            <a:chOff x="3349624" y="1978026"/>
            <a:chExt cx="1222376" cy="1290638"/>
          </a:xfrm>
        </p:grpSpPr>
        <p:sp>
          <p:nvSpPr>
            <p:cNvPr id="51222" name="Rectangle 586"/>
            <p:cNvSpPr>
              <a:spLocks noChangeArrowheads="1"/>
            </p:cNvSpPr>
            <p:nvPr/>
          </p:nvSpPr>
          <p:spPr bwMode="auto">
            <a:xfrm rot="16200000">
              <a:off x="2935287" y="2392363"/>
              <a:ext cx="1290638" cy="461963"/>
            </a:xfrm>
            <a:prstGeom prst="rect">
              <a:avLst/>
            </a:prstGeom>
            <a:solidFill>
              <a:srgbClr val="EAEAEA"/>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dirty="0">
                  <a:latin typeface="Courier New" pitchFamily="49" charset="0"/>
                  <a:cs typeface="Courier New" pitchFamily="49" charset="0"/>
                </a:rPr>
                <a:t>hrorig</a:t>
              </a:r>
            </a:p>
          </p:txBody>
        </p:sp>
        <p:sp>
          <p:nvSpPr>
            <p:cNvPr id="51223" name="AutoShape 594"/>
            <p:cNvSpPr>
              <a:spLocks noChangeArrowheads="1"/>
            </p:cNvSpPr>
            <p:nvPr/>
          </p:nvSpPr>
          <p:spPr bwMode="auto">
            <a:xfrm>
              <a:off x="3810000" y="2508250"/>
              <a:ext cx="762000" cy="228600"/>
            </a:xfrm>
            <a:prstGeom prst="rightArrow">
              <a:avLst>
                <a:gd name="adj1" fmla="val 50000"/>
                <a:gd name="adj2" fmla="val 83333"/>
              </a:avLst>
            </a:prstGeom>
            <a:solidFill>
              <a:srgbClr val="EAEAEA"/>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grpSp>
        <p:nvGrpSpPr>
          <p:cNvPr id="2" name="Group 1"/>
          <p:cNvGrpSpPr/>
          <p:nvPr/>
        </p:nvGrpSpPr>
        <p:grpSpPr>
          <a:xfrm>
            <a:off x="3350419" y="4125120"/>
            <a:ext cx="1221581" cy="2028825"/>
            <a:chOff x="3350419" y="4125120"/>
            <a:chExt cx="1221581" cy="2028825"/>
          </a:xfrm>
        </p:grpSpPr>
        <p:sp>
          <p:nvSpPr>
            <p:cNvPr id="51220" name="Rectangle 587"/>
            <p:cNvSpPr>
              <a:spLocks noChangeArrowheads="1"/>
            </p:cNvSpPr>
            <p:nvPr/>
          </p:nvSpPr>
          <p:spPr bwMode="auto">
            <a:xfrm rot="16200000">
              <a:off x="2566988" y="4908551"/>
              <a:ext cx="2028825" cy="461963"/>
            </a:xfrm>
            <a:prstGeom prst="rect">
              <a:avLst/>
            </a:prstGeom>
            <a:solidFill>
              <a:srgbClr val="EAEAEA"/>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sz="2400">
                  <a:latin typeface="Courier New" pitchFamily="49" charset="0"/>
                  <a:cs typeface="Courier New" pitchFamily="49" charset="0"/>
                </a:rPr>
                <a:t>hrorig+R-1</a:t>
              </a:r>
            </a:p>
          </p:txBody>
        </p:sp>
        <p:sp>
          <p:nvSpPr>
            <p:cNvPr id="51221" name="AutoShape 595"/>
            <p:cNvSpPr>
              <a:spLocks noChangeArrowheads="1"/>
            </p:cNvSpPr>
            <p:nvPr/>
          </p:nvSpPr>
          <p:spPr bwMode="auto">
            <a:xfrm>
              <a:off x="3810000" y="5019676"/>
              <a:ext cx="762000" cy="228600"/>
            </a:xfrm>
            <a:prstGeom prst="rightArrow">
              <a:avLst>
                <a:gd name="adj1" fmla="val 50000"/>
                <a:gd name="adj2" fmla="val 83333"/>
              </a:avLst>
            </a:prstGeom>
            <a:solidFill>
              <a:srgbClr val="EAEAEA"/>
            </a:solidFill>
            <a:ln>
              <a:noFill/>
            </a:ln>
            <a:effectLst>
              <a:outerShdw blurRad="63500" dist="107763" dir="2700000" algn="ctr" rotWithShape="0">
                <a:schemeClr val="tx1">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pSp>
      <p:sp>
        <p:nvSpPr>
          <p:cNvPr id="7" name="Date Placeholder 6"/>
          <p:cNvSpPr>
            <a:spLocks noGrp="1"/>
          </p:cNvSpPr>
          <p:nvPr>
            <p:ph type="dt" sz="half" idx="2"/>
          </p:nvPr>
        </p:nvSpPr>
        <p:spPr/>
        <p:txBody>
          <a:bodyPr/>
          <a:lstStyle/>
          <a:p>
            <a:pPr>
              <a:defRPr/>
            </a:pPr>
            <a:r>
              <a:rPr lang="en-US" smtClean="0"/>
              <a:t>12 October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a:xfrm>
            <a:off x="381000" y="914400"/>
            <a:ext cx="8229600" cy="723900"/>
          </a:xfrm>
        </p:spPr>
        <p:txBody>
          <a:bodyPr/>
          <a:lstStyle/>
          <a:p>
            <a:r>
              <a:rPr lang="en-US" altLang="en-US" dirty="0" smtClean="0"/>
              <a:t>Convolution</a:t>
            </a:r>
          </a:p>
        </p:txBody>
      </p:sp>
      <p:sp>
        <p:nvSpPr>
          <p:cNvPr id="18438" name="Text Box 6"/>
          <p:cNvSpPr txBox="1">
            <a:spLocks noChangeArrowheads="1"/>
          </p:cNvSpPr>
          <p:nvPr/>
        </p:nvSpPr>
        <p:spPr bwMode="auto">
          <a:xfrm>
            <a:off x="381000" y="1758483"/>
            <a:ext cx="82296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2200" dirty="0" smtClean="0">
                <a:latin typeface="Times New Roman" pitchFamily="18" charset="0"/>
                <a:sym typeface="Symbol" panose="05050102010706020507" pitchFamily="18" charset="2"/>
              </a:rPr>
              <a:t>  </a:t>
            </a:r>
            <a:r>
              <a:rPr lang="en-US" altLang="en-US" sz="2400" dirty="0" smtClean="0">
                <a:latin typeface="Calibri" panose="020F0502020204030204" pitchFamily="34" charset="0"/>
                <a:sym typeface="Symbol" panose="05050102010706020507" pitchFamily="18" charset="2"/>
              </a:rPr>
              <a:t>A convolution is a linear operator</a:t>
            </a:r>
            <a:r>
              <a:rPr lang="en-US" altLang="en-US" sz="2400" baseline="30000" dirty="0">
                <a:latin typeface="Calibri" panose="020F0502020204030204" pitchFamily="34" charset="0"/>
                <a:sym typeface="Symbol" panose="05050102010706020507" pitchFamily="18" charset="2"/>
              </a:rPr>
              <a:t>2</a:t>
            </a:r>
            <a:r>
              <a:rPr lang="en-US" altLang="en-US" sz="2400" dirty="0" smtClean="0">
                <a:latin typeface="Calibri" panose="020F0502020204030204" pitchFamily="34" charset="0"/>
              </a:rPr>
              <a:t> </a:t>
            </a:r>
            <a:r>
              <a:rPr lang="en-US" altLang="en-US" sz="2200" dirty="0" smtClean="0">
                <a:latin typeface="Times New Roman" pitchFamily="18" charset="0"/>
                <a:sym typeface="Symbol" panose="05050102010706020507" pitchFamily="18" charset="2"/>
              </a:rPr>
              <a:t>[</a:t>
            </a:r>
            <a:r>
              <a:rPr lang="en-US" altLang="en-US" sz="2200" b="1" dirty="0" err="1" smtClean="0">
                <a:latin typeface="Times New Roman" pitchFamily="18" charset="0"/>
                <a:sym typeface="Symbol" panose="05050102010706020507" pitchFamily="18" charset="2"/>
              </a:rPr>
              <a:t>I</a:t>
            </a:r>
            <a:r>
              <a:rPr lang="en-US" altLang="en-US" sz="2200" dirty="0" err="1" smtClean="0">
                <a:latin typeface="Times New Roman" pitchFamily="18" charset="0"/>
                <a:sym typeface="Symbol" panose="05050102010706020507" pitchFamily="18" charset="2"/>
              </a:rPr>
              <a:t>;</a:t>
            </a:r>
            <a:r>
              <a:rPr lang="en-US" altLang="en-US" sz="2200" b="1" dirty="0" err="1" smtClean="0">
                <a:latin typeface="Times New Roman" pitchFamily="18" charset="0"/>
                <a:sym typeface="Symbol" panose="05050102010706020507" pitchFamily="18" charset="2"/>
              </a:rPr>
              <a:t>h</a:t>
            </a:r>
            <a:r>
              <a:rPr lang="en-US" altLang="en-US" sz="2200" dirty="0" smtClean="0">
                <a:latin typeface="Times New Roman" pitchFamily="18" charset="0"/>
                <a:sym typeface="Symbol" panose="05050102010706020507" pitchFamily="18" charset="2"/>
              </a:rPr>
              <a:t>] </a:t>
            </a:r>
            <a:r>
              <a:rPr lang="en-US" altLang="en-US" sz="2200" dirty="0" smtClean="0">
                <a:latin typeface="Calibri" panose="020F0502020204030204" pitchFamily="34" charset="0"/>
                <a:sym typeface="Symbol" panose="05050102010706020507" pitchFamily="18" charset="2"/>
              </a:rPr>
              <a:t>denoted</a:t>
            </a:r>
            <a:r>
              <a:rPr lang="en-US" altLang="en-US" sz="2200" dirty="0" smtClean="0">
                <a:latin typeface="Times New Roman" pitchFamily="18" charset="0"/>
                <a:sym typeface="Symbol" panose="05050102010706020507" pitchFamily="18" charset="2"/>
              </a:rPr>
              <a:t> </a:t>
            </a:r>
            <a:r>
              <a:rPr lang="en-US" altLang="en-US" sz="2200" b="1" dirty="0" err="1" smtClean="0">
                <a:latin typeface="Times New Roman" pitchFamily="18" charset="0"/>
                <a:sym typeface="Symbol" panose="05050102010706020507" pitchFamily="18" charset="2"/>
              </a:rPr>
              <a:t>I</a:t>
            </a:r>
            <a:r>
              <a:rPr lang="en-US" altLang="en-US" sz="2200" dirty="0" err="1" smtClean="0">
                <a:latin typeface="Times New Roman" pitchFamily="18" charset="0"/>
                <a:sym typeface="Symbol" panose="05050102010706020507" pitchFamily="18" charset="2"/>
              </a:rPr>
              <a:t></a:t>
            </a:r>
            <a:r>
              <a:rPr lang="en-US" altLang="en-US" sz="2200" b="1" dirty="0" err="1" smtClean="0">
                <a:latin typeface="Times New Roman" pitchFamily="18" charset="0"/>
                <a:sym typeface="Symbol" panose="05050102010706020507" pitchFamily="18" charset="2"/>
              </a:rPr>
              <a:t>h</a:t>
            </a:r>
            <a:r>
              <a:rPr lang="en-US" altLang="en-US" sz="2400" dirty="0" smtClean="0">
                <a:latin typeface="Times New Roman" pitchFamily="18" charset="0"/>
                <a:sym typeface="Symbol" panose="05050102010706020507" pitchFamily="18" charset="2"/>
              </a:rPr>
              <a:t> </a:t>
            </a:r>
            <a:r>
              <a:rPr lang="en-US" altLang="en-US" sz="2400" dirty="0" smtClean="0">
                <a:latin typeface="Calibri" panose="020F0502020204030204" pitchFamily="34" charset="0"/>
                <a:sym typeface="Symbol" panose="05050102010706020507" pitchFamily="18" charset="2"/>
              </a:rPr>
              <a:t>such that</a:t>
            </a:r>
            <a:r>
              <a:rPr lang="en-US" altLang="en-US" sz="2400" dirty="0" smtClean="0">
                <a:latin typeface="Times New Roman" pitchFamily="18" charset="0"/>
                <a:sym typeface="Symbol" panose="05050102010706020507" pitchFamily="18" charset="2"/>
              </a:rPr>
              <a:t> </a:t>
            </a:r>
            <a:r>
              <a:rPr lang="en-US" altLang="en-US" sz="2400" dirty="0" smtClean="0">
                <a:latin typeface="Times New Roman" pitchFamily="18" charset="0"/>
              </a:rPr>
              <a:t> </a:t>
            </a:r>
            <a:endParaRPr lang="en-US" altLang="en-US" sz="2400" dirty="0">
              <a:latin typeface="Times New Roman" pitchFamily="18" charset="0"/>
            </a:endParaRPr>
          </a:p>
        </p:txBody>
      </p:sp>
      <p:graphicFrame>
        <p:nvGraphicFramePr>
          <p:cNvPr id="18439" name="Object 7"/>
          <p:cNvGraphicFramePr>
            <a:graphicFrameLocks noChangeAspect="1"/>
          </p:cNvGraphicFramePr>
          <p:nvPr>
            <p:extLst>
              <p:ext uri="{D42A27DB-BD31-4B8C-83A1-F6EECF244321}">
                <p14:modId xmlns:p14="http://schemas.microsoft.com/office/powerpoint/2010/main" val="3768535479"/>
              </p:ext>
            </p:extLst>
          </p:nvPr>
        </p:nvGraphicFramePr>
        <p:xfrm>
          <a:off x="1451880" y="2340331"/>
          <a:ext cx="6240240" cy="891000"/>
        </p:xfrm>
        <a:graphic>
          <a:graphicData uri="http://schemas.openxmlformats.org/presentationml/2006/ole">
            <mc:AlternateContent xmlns:mc="http://schemas.openxmlformats.org/markup-compatibility/2006">
              <mc:Choice xmlns:v="urn:schemas-microsoft-com:vml" Requires="v">
                <p:oleObj spid="_x0000_s18548" name="Equation" r:id="rId3" imgW="3466800" imgH="495000" progId="Equation.DSMT4">
                  <p:embed/>
                </p:oleObj>
              </mc:Choice>
              <mc:Fallback>
                <p:oleObj name="Equation" r:id="rId3" imgW="3466800" imgH="4950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1880" y="2340331"/>
                        <a:ext cx="6240240" cy="89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8"/>
          <p:cNvGraphicFramePr>
            <a:graphicFrameLocks noChangeAspect="1"/>
          </p:cNvGraphicFramePr>
          <p:nvPr>
            <p:extLst>
              <p:ext uri="{D42A27DB-BD31-4B8C-83A1-F6EECF244321}">
                <p14:modId xmlns:p14="http://schemas.microsoft.com/office/powerpoint/2010/main" val="2908708737"/>
              </p:ext>
            </p:extLst>
          </p:nvPr>
        </p:nvGraphicFramePr>
        <p:xfrm>
          <a:off x="1600272" y="3933659"/>
          <a:ext cx="5943456" cy="822960"/>
        </p:xfrm>
        <a:graphic>
          <a:graphicData uri="http://schemas.openxmlformats.org/presentationml/2006/ole">
            <mc:AlternateContent xmlns:mc="http://schemas.openxmlformats.org/markup-compatibility/2006">
              <mc:Choice xmlns:v="urn:schemas-microsoft-com:vml" Requires="v">
                <p:oleObj spid="_x0000_s18549" name="Equation" r:id="rId5" imgW="3301920" imgH="457200" progId="Equation.DSMT4">
                  <p:embed/>
                </p:oleObj>
              </mc:Choice>
              <mc:Fallback>
                <p:oleObj name="Equation" r:id="rId5" imgW="3301920" imgH="457200" progId="Equation.DSMT4">
                  <p:embed/>
                  <p:pic>
                    <p:nvPicPr>
                      <p:cNvPr id="0" name="Object 8"/>
                      <p:cNvPicPr>
                        <a:picLocks noChangeAspect="1" noChangeArrowheads="1"/>
                      </p:cNvPicPr>
                      <p:nvPr/>
                    </p:nvPicPr>
                    <p:blipFill>
                      <a:blip r:embed="rId6"/>
                      <a:srcRect/>
                      <a:stretch>
                        <a:fillRect/>
                      </a:stretch>
                    </p:blipFill>
                    <p:spPr bwMode="auto">
                      <a:xfrm>
                        <a:off x="1600272" y="3933659"/>
                        <a:ext cx="5943456" cy="822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1" name="Text Box 9"/>
          <p:cNvSpPr txBox="1">
            <a:spLocks noChangeArrowheads="1"/>
          </p:cNvSpPr>
          <p:nvPr/>
        </p:nvSpPr>
        <p:spPr bwMode="auto">
          <a:xfrm>
            <a:off x="381000" y="3351514"/>
            <a:ext cx="8207375"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2400" dirty="0">
                <a:latin typeface="Calibri" panose="020F0502020204030204" pitchFamily="34" charset="0"/>
              </a:rPr>
              <a:t>for a real image </a:t>
            </a:r>
            <a:r>
              <a:rPr lang="en-US" altLang="en-US" sz="2400" dirty="0">
                <a:latin typeface="Times New Roman" pitchFamily="18" charset="0"/>
              </a:rPr>
              <a:t>(</a:t>
            </a:r>
            <a:r>
              <a:rPr lang="en-US" altLang="en-US" sz="2400" b="1" dirty="0">
                <a:latin typeface="Times New Roman" pitchFamily="18" charset="0"/>
              </a:rPr>
              <a:t>I</a:t>
            </a:r>
            <a:r>
              <a:rPr lang="en-US" altLang="en-US" sz="2400" dirty="0">
                <a:latin typeface="Times New Roman" pitchFamily="18" charset="0"/>
              </a:rPr>
              <a:t>:</a:t>
            </a:r>
            <a:r>
              <a:rPr lang="en-US" altLang="en-US" sz="2400" dirty="0">
                <a:latin typeface="MT Extra" panose="05050102010205020202" pitchFamily="18" charset="2"/>
                <a:sym typeface="Euclid Extra" pitchFamily="18" charset="2"/>
              </a:rPr>
              <a:t></a:t>
            </a:r>
            <a:r>
              <a:rPr lang="en-US" altLang="en-US" sz="2400" dirty="0">
                <a:latin typeface="Times New Roman" pitchFamily="18" charset="0"/>
                <a:sym typeface="Euclid Extra" pitchFamily="18" charset="2"/>
              </a:rPr>
              <a:t>×</a:t>
            </a:r>
            <a:r>
              <a:rPr lang="en-US" altLang="en-US" sz="2400" dirty="0">
                <a:latin typeface="MT Extra" panose="05050102010205020202" pitchFamily="18" charset="2"/>
                <a:sym typeface="Euclid Extra" pitchFamily="18" charset="2"/>
              </a:rPr>
              <a:t></a:t>
            </a:r>
            <a:r>
              <a:rPr lang="en-US" altLang="en-US" sz="2400" dirty="0">
                <a:latin typeface="Times New Roman" pitchFamily="18" charset="0"/>
                <a:cs typeface="Times New Roman" pitchFamily="18" charset="0"/>
                <a:sym typeface="Euclid Extra" pitchFamily="18" charset="2"/>
              </a:rPr>
              <a:t>→</a:t>
            </a:r>
            <a:r>
              <a:rPr lang="en-US" altLang="en-US" sz="2400" dirty="0">
                <a:latin typeface="MT Extra" panose="05050102010205020202" pitchFamily="18" charset="2"/>
                <a:sym typeface="Euclid Extra" pitchFamily="18" charset="2"/>
              </a:rPr>
              <a:t></a:t>
            </a:r>
            <a:r>
              <a:rPr lang="en-US" altLang="en-US" sz="2400" dirty="0" smtClean="0">
                <a:latin typeface="Times New Roman" pitchFamily="18" charset="0"/>
              </a:rPr>
              <a:t>)</a:t>
            </a:r>
            <a:r>
              <a:rPr lang="en-US" altLang="en-US" sz="2400" dirty="0" smtClean="0">
                <a:latin typeface="Calibri" panose="020F0502020204030204" pitchFamily="34" charset="0"/>
              </a:rPr>
              <a:t>. Or </a:t>
            </a:r>
            <a:r>
              <a:rPr lang="en-US" altLang="en-US" sz="2400" dirty="0">
                <a:latin typeface="Calibri" panose="020F0502020204030204" pitchFamily="34" charset="0"/>
              </a:rPr>
              <a:t>for a digital image </a:t>
            </a:r>
            <a:r>
              <a:rPr lang="en-US" altLang="en-US" sz="2400" dirty="0">
                <a:latin typeface="Times New Roman" pitchFamily="18" charset="0"/>
              </a:rPr>
              <a:t>(</a:t>
            </a:r>
            <a:r>
              <a:rPr lang="en-US" altLang="en-US" sz="2400" b="1" dirty="0">
                <a:latin typeface="Times New Roman" pitchFamily="18" charset="0"/>
              </a:rPr>
              <a:t>I</a:t>
            </a:r>
            <a:r>
              <a:rPr lang="en-US" altLang="en-US" sz="2400" dirty="0">
                <a:latin typeface="Times New Roman" pitchFamily="18" charset="0"/>
              </a:rPr>
              <a:t>:</a:t>
            </a:r>
            <a:r>
              <a:rPr lang="en-US" altLang="en-US" sz="2400" dirty="0">
                <a:latin typeface="MT Extra" panose="05050102010205020202" pitchFamily="18" charset="2"/>
                <a:sym typeface="Euclid Extra" pitchFamily="18" charset="2"/>
              </a:rPr>
              <a:t></a:t>
            </a:r>
            <a:r>
              <a:rPr lang="en-US" altLang="en-US" sz="2400" dirty="0">
                <a:latin typeface="Times New Roman" pitchFamily="18" charset="0"/>
                <a:sym typeface="Euclid Extra" pitchFamily="18" charset="2"/>
              </a:rPr>
              <a:t>×</a:t>
            </a:r>
            <a:r>
              <a:rPr lang="en-US" altLang="en-US" sz="2400" dirty="0">
                <a:latin typeface="MT Extra" panose="05050102010205020202" pitchFamily="18" charset="2"/>
                <a:sym typeface="Euclid Extra" pitchFamily="18" charset="2"/>
              </a:rPr>
              <a:t></a:t>
            </a:r>
            <a:r>
              <a:rPr lang="en-US" altLang="en-US" sz="2400" dirty="0">
                <a:latin typeface="Times New Roman" pitchFamily="18" charset="0"/>
                <a:cs typeface="Times New Roman" pitchFamily="18" charset="0"/>
                <a:sym typeface="Euclid Extra" pitchFamily="18" charset="2"/>
              </a:rPr>
              <a:t>→</a:t>
            </a:r>
            <a:r>
              <a:rPr lang="en-US" altLang="en-US" sz="2400" dirty="0">
                <a:latin typeface="MT Extra" panose="05050102010205020202" pitchFamily="18" charset="2"/>
                <a:sym typeface="Euclid Extra" pitchFamily="18" charset="2"/>
              </a:rPr>
              <a:t></a:t>
            </a:r>
            <a:r>
              <a:rPr lang="en-US" altLang="en-US" sz="2400" dirty="0">
                <a:latin typeface="Times New Roman" pitchFamily="18" charset="0"/>
              </a:rPr>
              <a:t>): </a:t>
            </a:r>
          </a:p>
        </p:txBody>
      </p:sp>
      <p:sp>
        <p:nvSpPr>
          <p:cNvPr id="11" name="Text Box 9"/>
          <p:cNvSpPr txBox="1">
            <a:spLocks noChangeArrowheads="1"/>
          </p:cNvSpPr>
          <p:nvPr/>
        </p:nvSpPr>
        <p:spPr bwMode="auto">
          <a:xfrm>
            <a:off x="381000" y="4876800"/>
            <a:ext cx="8382000"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2400" dirty="0" smtClean="0">
                <a:latin typeface="Calibri" panose="020F0502020204030204" pitchFamily="34" charset="0"/>
              </a:rPr>
              <a:t>where </a:t>
            </a:r>
            <a:r>
              <a:rPr lang="en-US" altLang="en-US" sz="2200" b="1" dirty="0" smtClean="0">
                <a:latin typeface="+mj-lt"/>
              </a:rPr>
              <a:t>I</a:t>
            </a:r>
            <a:r>
              <a:rPr lang="en-US" altLang="en-US" sz="2400" dirty="0" smtClean="0">
                <a:latin typeface="Calibri" panose="020F0502020204030204" pitchFamily="34" charset="0"/>
              </a:rPr>
              <a:t> and </a:t>
            </a:r>
            <a:r>
              <a:rPr lang="en-US" altLang="en-US" sz="2200" b="1" dirty="0" smtClean="0">
                <a:latin typeface="+mj-lt"/>
              </a:rPr>
              <a:t>J</a:t>
            </a:r>
            <a:r>
              <a:rPr lang="en-US" altLang="en-US" sz="2400" dirty="0" smtClean="0">
                <a:latin typeface="Calibri" panose="020F0502020204030204" pitchFamily="34" charset="0"/>
              </a:rPr>
              <a:t> are </a:t>
            </a:r>
            <a:r>
              <a:rPr lang="en-US" altLang="en-US" sz="2200" i="1" dirty="0" smtClean="0">
                <a:latin typeface="+mj-lt"/>
              </a:rPr>
              <a:t>R</a:t>
            </a:r>
            <a:r>
              <a:rPr lang="en-US" altLang="en-US" sz="2200" dirty="0" smtClean="0">
                <a:latin typeface="+mj-lt"/>
                <a:sym typeface="Symbol" panose="05050102010706020507" pitchFamily="18" charset="2"/>
              </a:rPr>
              <a:t></a:t>
            </a:r>
            <a:r>
              <a:rPr lang="en-US" altLang="en-US" sz="2200" i="1" dirty="0" smtClean="0">
                <a:latin typeface="+mj-lt"/>
              </a:rPr>
              <a:t>C</a:t>
            </a:r>
            <a:r>
              <a:rPr lang="en-US" altLang="en-US" sz="2400" dirty="0" smtClean="0">
                <a:latin typeface="Calibri" panose="020F0502020204030204" pitchFamily="34" charset="0"/>
              </a:rPr>
              <a:t> images and </a:t>
            </a:r>
            <a:r>
              <a:rPr lang="en-US" altLang="en-US" sz="2200" b="1" dirty="0" smtClean="0">
                <a:latin typeface="+mj-lt"/>
              </a:rPr>
              <a:t>h</a:t>
            </a:r>
            <a:r>
              <a:rPr lang="en-US" altLang="en-US" sz="2400" dirty="0" smtClean="0">
                <a:latin typeface="Calibri" panose="020F0502020204030204" pitchFamily="34" charset="0"/>
              </a:rPr>
              <a:t> is a </a:t>
            </a:r>
            <a:r>
              <a:rPr lang="en-US" altLang="en-US" sz="2200" dirty="0" smtClean="0">
                <a:latin typeface="+mj-lt"/>
              </a:rPr>
              <a:t>2</a:t>
            </a:r>
            <a:r>
              <a:rPr lang="en-US" altLang="en-US" sz="2200" i="1" dirty="0" smtClean="0">
                <a:latin typeface="+mj-lt"/>
              </a:rPr>
              <a:t>m</a:t>
            </a:r>
            <a:r>
              <a:rPr lang="en-US" altLang="en-US" sz="2200" dirty="0" smtClean="0">
                <a:latin typeface="+mj-lt"/>
              </a:rPr>
              <a:t>+1 </a:t>
            </a:r>
            <a:r>
              <a:rPr lang="en-US" altLang="en-US" sz="2200" dirty="0" smtClean="0">
                <a:latin typeface="+mj-lt"/>
                <a:sym typeface="Symbol" panose="05050102010706020507" pitchFamily="18" charset="2"/>
              </a:rPr>
              <a:t></a:t>
            </a:r>
            <a:r>
              <a:rPr lang="en-US" altLang="en-US" sz="2200" dirty="0" smtClean="0">
                <a:latin typeface="+mj-lt"/>
              </a:rPr>
              <a:t> 2</a:t>
            </a:r>
            <a:r>
              <a:rPr lang="en-US" altLang="en-US" sz="2200" i="1" dirty="0" smtClean="0">
                <a:latin typeface="+mj-lt"/>
              </a:rPr>
              <a:t>n</a:t>
            </a:r>
            <a:r>
              <a:rPr lang="en-US" altLang="en-US" sz="2200" dirty="0" smtClean="0">
                <a:latin typeface="+mj-lt"/>
              </a:rPr>
              <a:t>+1</a:t>
            </a:r>
            <a:r>
              <a:rPr lang="en-US" altLang="en-US" sz="2400" dirty="0" smtClean="0">
                <a:latin typeface="Calibri" panose="020F0502020204030204" pitchFamily="34" charset="0"/>
              </a:rPr>
              <a:t> matrix that defines the size and shape of the convolution neighborhood.</a:t>
            </a:r>
            <a:r>
              <a:rPr lang="en-US" altLang="en-US" sz="2400" dirty="0" smtClean="0">
                <a:latin typeface="Times New Roman" pitchFamily="18" charset="0"/>
              </a:rPr>
              <a:t> </a:t>
            </a:r>
            <a:endParaRPr lang="en-US" altLang="en-US" sz="2400" dirty="0">
              <a:latin typeface="Times New Roman" pitchFamily="18" charset="0"/>
            </a:endParaRPr>
          </a:p>
        </p:txBody>
      </p:sp>
      <p:sp>
        <p:nvSpPr>
          <p:cNvPr id="12" name="TextBox 11"/>
          <p:cNvSpPr txBox="1"/>
          <p:nvPr/>
        </p:nvSpPr>
        <p:spPr>
          <a:xfrm>
            <a:off x="381000" y="5909846"/>
            <a:ext cx="8382000" cy="369332"/>
          </a:xfrm>
          <a:prstGeom prst="rect">
            <a:avLst/>
          </a:prstGeom>
          <a:noFill/>
        </p:spPr>
        <p:txBody>
          <a:bodyPr wrap="square" rtlCol="0">
            <a:spAutoFit/>
          </a:bodyPr>
          <a:lstStyle/>
          <a:p>
            <a:pPr algn="l"/>
            <a:r>
              <a:rPr lang="en-US" sz="1600" baseline="30000" dirty="0" smtClean="0">
                <a:latin typeface="+mj-lt"/>
              </a:rPr>
              <a:t>2</a:t>
            </a:r>
            <a:r>
              <a:rPr lang="en-US" altLang="en-US" sz="1600" dirty="0">
                <a:latin typeface="Calibri" panose="020F0502020204030204" pitchFamily="34" charset="0"/>
              </a:rPr>
              <a:t>Image operator </a:t>
            </a:r>
            <a:r>
              <a:rPr lang="en-US" altLang="en-US" sz="1600" dirty="0">
                <a:latin typeface="Times New Roman" pitchFamily="18" charset="0"/>
                <a:sym typeface="Symbol" panose="05050102010706020507" pitchFamily="18" charset="2"/>
              </a:rPr>
              <a:t></a:t>
            </a:r>
            <a:r>
              <a:rPr lang="en-US" altLang="en-US" sz="1600" dirty="0">
                <a:latin typeface="Calibri" panose="020F0502020204030204" pitchFamily="34" charset="0"/>
                <a:sym typeface="Symbol" panose="05050102010706020507" pitchFamily="18" charset="2"/>
              </a:rPr>
              <a:t> is said to be linear if  </a:t>
            </a:r>
            <a:r>
              <a:rPr lang="en-US" altLang="en-US" sz="1600" dirty="0">
                <a:latin typeface="Times New Roman" pitchFamily="18" charset="0"/>
                <a:sym typeface="Symbol" panose="05050102010706020507" pitchFamily="18" charset="2"/>
              </a:rPr>
              <a:t>[</a:t>
            </a:r>
            <a:r>
              <a:rPr lang="en-US" altLang="en-US" sz="1600" b="1" dirty="0">
                <a:latin typeface="Times New Roman" pitchFamily="18" charset="0"/>
                <a:sym typeface="Symbol" panose="05050102010706020507" pitchFamily="18" charset="2"/>
              </a:rPr>
              <a:t>I</a:t>
            </a:r>
            <a:r>
              <a:rPr lang="en-US" altLang="en-US" sz="1600" dirty="0">
                <a:latin typeface="Times New Roman" pitchFamily="18" charset="0"/>
                <a:sym typeface="Symbol" panose="05050102010706020507" pitchFamily="18" charset="2"/>
              </a:rPr>
              <a:t>+</a:t>
            </a:r>
            <a:r>
              <a:rPr lang="en-US" altLang="en-US" sz="1600" b="1" dirty="0">
                <a:latin typeface="Times New Roman" pitchFamily="18" charset="0"/>
                <a:sym typeface="Symbol" panose="05050102010706020507" pitchFamily="18" charset="2"/>
              </a:rPr>
              <a:t>J</a:t>
            </a:r>
            <a:r>
              <a:rPr lang="en-US" altLang="en-US" sz="1600" dirty="0">
                <a:latin typeface="Times New Roman" pitchFamily="18" charset="0"/>
                <a:sym typeface="Symbol" panose="05050102010706020507" pitchFamily="18" charset="2"/>
              </a:rPr>
              <a:t>] = [</a:t>
            </a:r>
            <a:r>
              <a:rPr lang="en-US" altLang="en-US" sz="1600" b="1" dirty="0">
                <a:latin typeface="Times New Roman" pitchFamily="18" charset="0"/>
                <a:sym typeface="Symbol" panose="05050102010706020507" pitchFamily="18" charset="2"/>
              </a:rPr>
              <a:t>I</a:t>
            </a:r>
            <a:r>
              <a:rPr lang="en-US" altLang="en-US" sz="1600" dirty="0">
                <a:latin typeface="Times New Roman" pitchFamily="18" charset="0"/>
                <a:sym typeface="Symbol" panose="05050102010706020507" pitchFamily="18" charset="2"/>
              </a:rPr>
              <a:t>]+[</a:t>
            </a:r>
            <a:r>
              <a:rPr lang="en-US" altLang="en-US" sz="1600" b="1" dirty="0">
                <a:latin typeface="Times New Roman" pitchFamily="18" charset="0"/>
                <a:sym typeface="Symbol" panose="05050102010706020507" pitchFamily="18" charset="2"/>
              </a:rPr>
              <a:t>J</a:t>
            </a:r>
            <a:r>
              <a:rPr lang="en-US" altLang="en-US" sz="1600" dirty="0" smtClean="0">
                <a:latin typeface="Times New Roman" pitchFamily="18" charset="0"/>
                <a:sym typeface="Symbol" panose="05050102010706020507" pitchFamily="18" charset="2"/>
              </a:rPr>
              <a:t>]</a:t>
            </a:r>
            <a:r>
              <a:rPr lang="en-US" altLang="en-US" sz="1600" dirty="0" smtClean="0">
                <a:latin typeface="Calibri" panose="020F0502020204030204" pitchFamily="34" charset="0"/>
                <a:sym typeface="Symbol" panose="05050102010706020507" pitchFamily="18" charset="2"/>
              </a:rPr>
              <a:t>, where </a:t>
            </a:r>
            <a:r>
              <a:rPr lang="en-US" altLang="en-US" sz="1600" dirty="0" smtClean="0">
                <a:latin typeface="Times New Roman" pitchFamily="18" charset="0"/>
                <a:sym typeface="Symbol" panose="05050102010706020507" pitchFamily="18" charset="2"/>
              </a:rPr>
              <a:t>,</a:t>
            </a:r>
            <a:r>
              <a:rPr lang="en-US" altLang="en-US" sz="1800" dirty="0" smtClean="0">
                <a:solidFill>
                  <a:srgbClr val="000000"/>
                </a:solidFill>
                <a:latin typeface="MT Extra" panose="05050102010205020202" pitchFamily="18" charset="2"/>
                <a:sym typeface="Euclid Extra" pitchFamily="18" charset="2"/>
              </a:rPr>
              <a:t></a:t>
            </a:r>
            <a:r>
              <a:rPr lang="en-US" altLang="en-US" sz="1600" dirty="0" smtClean="0">
                <a:solidFill>
                  <a:srgbClr val="000000"/>
                </a:solidFill>
                <a:latin typeface="Calibri" panose="020F0502020204030204" pitchFamily="34" charset="0"/>
                <a:sym typeface="Euclid Extra" pitchFamily="18" charset="2"/>
              </a:rPr>
              <a:t>, </a:t>
            </a:r>
            <a:r>
              <a:rPr lang="en-US" altLang="en-US" sz="1600" b="1" dirty="0" smtClean="0">
                <a:solidFill>
                  <a:srgbClr val="000000"/>
                </a:solidFill>
                <a:latin typeface="+mj-lt"/>
                <a:sym typeface="Euclid Extra" pitchFamily="18" charset="2"/>
              </a:rPr>
              <a:t>I</a:t>
            </a:r>
            <a:r>
              <a:rPr lang="en-US" altLang="en-US" sz="1600" dirty="0" smtClean="0">
                <a:solidFill>
                  <a:srgbClr val="000000"/>
                </a:solidFill>
                <a:latin typeface="Calibri" panose="020F0502020204030204" pitchFamily="34" charset="0"/>
                <a:sym typeface="Euclid Extra" pitchFamily="18" charset="2"/>
              </a:rPr>
              <a:t>,</a:t>
            </a:r>
            <a:r>
              <a:rPr lang="en-US" altLang="en-US" sz="1600" b="1" dirty="0" smtClean="0">
                <a:solidFill>
                  <a:srgbClr val="000000"/>
                </a:solidFill>
                <a:latin typeface="+mj-lt"/>
                <a:sym typeface="Euclid Extra" pitchFamily="18" charset="2"/>
              </a:rPr>
              <a:t>J</a:t>
            </a:r>
            <a:r>
              <a:rPr lang="en-US" altLang="en-US" sz="1600" dirty="0" smtClean="0">
                <a:solidFill>
                  <a:srgbClr val="000000"/>
                </a:solidFill>
                <a:latin typeface="Calibri" panose="020F0502020204030204" pitchFamily="34" charset="0"/>
                <a:sym typeface="Euclid Extra" pitchFamily="18" charset="2"/>
              </a:rPr>
              <a:t> are images.</a:t>
            </a:r>
            <a:endParaRPr lang="en-US" sz="1600" dirty="0">
              <a:latin typeface="Calibri" panose="020F0502020204030204" pitchFamily="34" charset="0"/>
            </a:endParaRPr>
          </a:p>
        </p:txBody>
      </p:sp>
      <p:cxnSp>
        <p:nvCxnSpPr>
          <p:cNvPr id="13" name="Straight Connector 12"/>
          <p:cNvCxnSpPr/>
          <p:nvPr/>
        </p:nvCxnSpPr>
        <p:spPr bwMode="auto">
          <a:xfrm>
            <a:off x="381000" y="5907388"/>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04900"/>
            <a:ext cx="7772400" cy="723900"/>
          </a:xfrm>
        </p:spPr>
        <p:txBody>
          <a:bodyPr/>
          <a:lstStyle/>
          <a:p>
            <a:r>
              <a:rPr lang="en-US" dirty="0" smtClean="0"/>
              <a:t>The Box Filter </a:t>
            </a:r>
            <a:endParaRPr lang="en-US" dirty="0"/>
          </a:p>
        </p:txBody>
      </p:sp>
      <p:grpSp>
        <p:nvGrpSpPr>
          <p:cNvPr id="10" name="Group 9"/>
          <p:cNvGrpSpPr/>
          <p:nvPr/>
        </p:nvGrpSpPr>
        <p:grpSpPr>
          <a:xfrm>
            <a:off x="647700" y="2133600"/>
            <a:ext cx="7848600" cy="3621741"/>
            <a:chOff x="838200" y="2133600"/>
            <a:chExt cx="7848600" cy="3621741"/>
          </a:xfrm>
        </p:grpSpPr>
        <p:grpSp>
          <p:nvGrpSpPr>
            <p:cNvPr id="9" name="Group 8"/>
            <p:cNvGrpSpPr/>
            <p:nvPr/>
          </p:nvGrpSpPr>
          <p:grpSpPr>
            <a:xfrm>
              <a:off x="5029200" y="2133600"/>
              <a:ext cx="3657600" cy="3621741"/>
              <a:chOff x="5029200" y="2133600"/>
              <a:chExt cx="3657600" cy="3621741"/>
            </a:xfrm>
          </p:grpSpPr>
          <p:pic>
            <p:nvPicPr>
              <p:cNvPr id="6" name="Picture 4" descr="conv_test_lp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926541"/>
                <a:ext cx="3657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onv_test_lp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2133600"/>
                <a:ext cx="3657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a:xfrm>
              <a:off x="838200" y="2209800"/>
              <a:ext cx="3886200" cy="3477875"/>
            </a:xfrm>
            <a:prstGeom prst="rect">
              <a:avLst/>
            </a:prstGeom>
            <a:noFill/>
          </p:spPr>
          <p:txBody>
            <a:bodyPr wrap="square" rtlCol="0">
              <a:spAutoFit/>
            </a:bodyPr>
            <a:lstStyle/>
            <a:p>
              <a:pPr algn="l"/>
              <a:r>
                <a:rPr lang="en-US" dirty="0" smtClean="0">
                  <a:latin typeface="Calibri" panose="020F0502020204030204" pitchFamily="34" charset="0"/>
                </a:rPr>
                <a:t>A square convolution matrix with uniform weights that sum to 1 is called a box filter. Convolution matrices do not have to be uniformly weighted.  Nevertheless, if the weights are all positive and sum to 1, the result of convolution is blurring.  If the weights are both positive and negative and sum to 0, then the filter is an “edge detector”.</a:t>
              </a:r>
              <a:endParaRPr lang="en-US" dirty="0">
                <a:latin typeface="Calibri" panose="020F0502020204030204" pitchFamily="34" charset="0"/>
              </a:endParaRPr>
            </a:p>
          </p:txBody>
        </p:sp>
      </p:grpSp>
      <p:sp>
        <p:nvSpPr>
          <p:cNvPr id="11" name="Date Placeholder 10"/>
          <p:cNvSpPr>
            <a:spLocks noGrp="1"/>
          </p:cNvSpPr>
          <p:nvPr>
            <p:ph type="dt" sz="half" idx="2"/>
          </p:nvPr>
        </p:nvSpPr>
        <p:spPr/>
        <p:txBody>
          <a:bodyPr/>
          <a:lstStyle/>
          <a:p>
            <a:pPr>
              <a:defRPr/>
            </a:pPr>
            <a:r>
              <a:rPr lang="en-US" smtClean="0"/>
              <a:t>12 October 2016</a:t>
            </a:r>
            <a:endParaRPr lang="en-US" dirty="0"/>
          </a:p>
        </p:txBody>
      </p:sp>
      <p:sp>
        <p:nvSpPr>
          <p:cNvPr id="12" name="Footer Placeholder 11"/>
          <p:cNvSpPr>
            <a:spLocks noGrp="1"/>
          </p:cNvSpPr>
          <p:nvPr>
            <p:ph type="ftr" sz="quarter" idx="3"/>
          </p:nvPr>
        </p:nvSpPr>
        <p:spPr/>
        <p:txBody>
          <a:bodyPr/>
          <a:lstStyle/>
          <a:p>
            <a:pPr>
              <a:defRPr/>
            </a:pPr>
            <a:r>
              <a:rPr lang="en-US" smtClean="0"/>
              <a:t>1999-2016 by Richard Alan Peters II</a:t>
            </a:r>
            <a:endParaRPr lang="en-US"/>
          </a:p>
        </p:txBody>
      </p:sp>
      <p:sp>
        <p:nvSpPr>
          <p:cNvPr id="13" name="Slide Number Placeholder 12"/>
          <p:cNvSpPr>
            <a:spLocks noGrp="1"/>
          </p:cNvSpPr>
          <p:nvPr>
            <p:ph type="sldNum" sz="quarter" idx="4"/>
          </p:nvPr>
        </p:nvSpPr>
        <p:spPr/>
        <p:txBody>
          <a:bodyPr/>
          <a:lstStyle/>
          <a:p>
            <a:pPr>
              <a:defRPr/>
            </a:pPr>
            <a:fld id="{9302CFF2-4115-47FF-9FC4-5205358A9ACF}" type="slidenum">
              <a:rPr lang="en-US" smtClean="0"/>
              <a:pPr>
                <a:defRPr/>
              </a:pPr>
              <a:t>50</a:t>
            </a:fld>
            <a:endParaRPr lang="en-US" dirty="0"/>
          </a:p>
        </p:txBody>
      </p:sp>
    </p:spTree>
    <p:extLst>
      <p:ext uri="{BB962C8B-B14F-4D97-AF65-F5344CB8AC3E}">
        <p14:creationId xmlns:p14="http://schemas.microsoft.com/office/powerpoint/2010/main" val="42515111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333500" y="3352800"/>
            <a:ext cx="2057400" cy="1905000"/>
          </a:xfrm>
          <a:prstGeom prst="rect">
            <a:avLst/>
          </a:prstGeom>
          <a:solidFill>
            <a:schemeClr val="bg1"/>
          </a:solidFill>
          <a:ln w="19050" cap="flat" cmpd="sng" algn="ctr">
            <a:solidFill>
              <a:schemeClr val="tx1"/>
            </a:solidFill>
            <a:prstDash val="solid"/>
            <a:round/>
            <a:headEnd type="none" w="med" len="med"/>
            <a:tailEnd type="arrow" w="med" len="med"/>
          </a:ln>
          <a:effectLst/>
          <a:ex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Comic Sans MS" pitchFamily="66" charset="0"/>
            </a:endParaRPr>
          </a:p>
        </p:txBody>
      </p:sp>
      <p:sp>
        <p:nvSpPr>
          <p:cNvPr id="2" name="Title 1"/>
          <p:cNvSpPr>
            <a:spLocks noGrp="1"/>
          </p:cNvSpPr>
          <p:nvPr>
            <p:ph type="title"/>
          </p:nvPr>
        </p:nvSpPr>
        <p:spPr>
          <a:xfrm>
            <a:off x="381000" y="1028700"/>
            <a:ext cx="7772400" cy="723900"/>
          </a:xfrm>
        </p:spPr>
        <p:txBody>
          <a:bodyPr/>
          <a:lstStyle/>
          <a:p>
            <a:r>
              <a:rPr lang="en-US" dirty="0" smtClean="0"/>
              <a:t>Convolution on a Torus</a:t>
            </a:r>
            <a:endParaRPr lang="en-US" dirty="0"/>
          </a:p>
        </p:txBody>
      </p:sp>
      <p:sp>
        <p:nvSpPr>
          <p:cNvPr id="6" name="TextBox 5"/>
          <p:cNvSpPr txBox="1"/>
          <p:nvPr/>
        </p:nvSpPr>
        <p:spPr>
          <a:xfrm>
            <a:off x="457200" y="1905000"/>
            <a:ext cx="4343400" cy="1015663"/>
          </a:xfrm>
          <a:prstGeom prst="rect">
            <a:avLst/>
          </a:prstGeom>
          <a:noFill/>
        </p:spPr>
        <p:txBody>
          <a:bodyPr wrap="square" rtlCol="0">
            <a:spAutoFit/>
          </a:bodyPr>
          <a:lstStyle/>
          <a:p>
            <a:pPr algn="l"/>
            <a:r>
              <a:rPr lang="en-US" dirty="0" smtClean="0">
                <a:latin typeface="Calibri" panose="020F0502020204030204" pitchFamily="34" charset="0"/>
              </a:rPr>
              <a:t>The 2D Discrete Fourier transform is defined on a  torus. And it can be used to perform a convolution.</a:t>
            </a:r>
            <a:endParaRPr lang="en-US" dirty="0">
              <a:latin typeface="Calibri" panose="020F050202020403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362200"/>
            <a:ext cx="3048000" cy="3048000"/>
          </a:xfrm>
          <a:prstGeom prst="rect">
            <a:avLst/>
          </a:prstGeom>
        </p:spPr>
      </p:pic>
      <p:sp>
        <p:nvSpPr>
          <p:cNvPr id="9" name="Text Box 1700"/>
          <p:cNvSpPr txBox="1">
            <a:spLocks noChangeArrowheads="1"/>
          </p:cNvSpPr>
          <p:nvPr/>
        </p:nvSpPr>
        <p:spPr bwMode="auto">
          <a:xfrm>
            <a:off x="5257800" y="5562600"/>
            <a:ext cx="2438400" cy="400110"/>
          </a:xfrm>
          <a:prstGeom prst="rect">
            <a:avLst/>
          </a:prstGeom>
          <a:solidFill>
            <a:srgbClr val="FFFFCC"/>
          </a:solidFill>
          <a:ln>
            <a:noFill/>
          </a:ln>
          <a:effectLst>
            <a:outerShdw blurRad="63500" dist="107763" dir="2700000" algn="ctr" rotWithShape="0">
              <a:schemeClr val="bg2"/>
            </a:outerShdw>
          </a:effectLs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dirty="0" smtClean="0"/>
              <a:t>test pattern image</a:t>
            </a:r>
            <a:endParaRPr lang="en-US" altLang="en-US" dirty="0"/>
          </a:p>
        </p:txBody>
      </p:sp>
      <p:graphicFrame>
        <p:nvGraphicFramePr>
          <p:cNvPr id="12" name="Object 5"/>
          <p:cNvGraphicFramePr>
            <a:graphicFrameLocks noChangeAspect="1"/>
          </p:cNvGraphicFramePr>
          <p:nvPr>
            <p:extLst>
              <p:ext uri="{D42A27DB-BD31-4B8C-83A1-F6EECF244321}">
                <p14:modId xmlns:p14="http://schemas.microsoft.com/office/powerpoint/2010/main" val="3931976636"/>
              </p:ext>
            </p:extLst>
          </p:nvPr>
        </p:nvGraphicFramePr>
        <p:xfrm>
          <a:off x="1447872" y="3436764"/>
          <a:ext cx="1828656" cy="1737072"/>
        </p:xfrm>
        <a:graphic>
          <a:graphicData uri="http://schemas.openxmlformats.org/presentationml/2006/ole">
            <mc:AlternateContent xmlns:mc="http://schemas.openxmlformats.org/markup-compatibility/2006">
              <mc:Choice xmlns:v="urn:schemas-microsoft-com:vml" Requires="v">
                <p:oleObj spid="_x0000_s73780" name="Equation" r:id="rId4" imgW="1523880" imgH="1447560" progId="Equation.DSMT4">
                  <p:embed/>
                </p:oleObj>
              </mc:Choice>
              <mc:Fallback>
                <p:oleObj name="Equation" r:id="rId4" imgW="1523880" imgH="1447560" progId="Equation.DSMT4">
                  <p:embed/>
                  <p:pic>
                    <p:nvPicPr>
                      <p:cNvPr id="0" name=""/>
                      <p:cNvPicPr>
                        <a:picLocks noChangeAspect="1" noChangeArrowheads="1"/>
                      </p:cNvPicPr>
                      <p:nvPr/>
                    </p:nvPicPr>
                    <p:blipFill>
                      <a:blip r:embed="rId5"/>
                      <a:srcRect/>
                      <a:stretch>
                        <a:fillRect/>
                      </a:stretch>
                    </p:blipFill>
                    <p:spPr bwMode="auto">
                      <a:xfrm>
                        <a:off x="1447872" y="3436764"/>
                        <a:ext cx="1828656" cy="1737072"/>
                      </a:xfrm>
                      <a:prstGeom prst="rect">
                        <a:avLst/>
                      </a:prstGeom>
                      <a:noFill/>
                      <a:ln>
                        <a:noFill/>
                      </a:ln>
                      <a:effectLst/>
                    </p:spPr>
                  </p:pic>
                </p:oleObj>
              </mc:Fallback>
            </mc:AlternateContent>
          </a:graphicData>
        </a:graphic>
      </p:graphicFrame>
      <p:sp>
        <p:nvSpPr>
          <p:cNvPr id="13" name="Text Box 1700"/>
          <p:cNvSpPr txBox="1">
            <a:spLocks noChangeArrowheads="1"/>
          </p:cNvSpPr>
          <p:nvPr/>
        </p:nvSpPr>
        <p:spPr bwMode="auto">
          <a:xfrm>
            <a:off x="990600" y="5562600"/>
            <a:ext cx="2743200" cy="400110"/>
          </a:xfrm>
          <a:prstGeom prst="rect">
            <a:avLst/>
          </a:prstGeom>
          <a:solidFill>
            <a:srgbClr val="FFFFCC"/>
          </a:solidFill>
          <a:ln>
            <a:noFill/>
          </a:ln>
          <a:effectLst>
            <a:outerShdw blurRad="63500" dist="107763" dir="2700000" algn="ctr" rotWithShape="0">
              <a:schemeClr val="bg2"/>
            </a:outerShdw>
          </a:effectLs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dirty="0" smtClean="0"/>
              <a:t>9x9 box filter</a:t>
            </a:r>
            <a:endParaRPr lang="en-US" altLang="en-US" dirty="0"/>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10" name="Footer Placeholder 9"/>
          <p:cNvSpPr>
            <a:spLocks noGrp="1"/>
          </p:cNvSpPr>
          <p:nvPr>
            <p:ph type="ftr" sz="quarter" idx="3"/>
          </p:nvPr>
        </p:nvSpPr>
        <p:spPr/>
        <p:txBody>
          <a:bodyPr/>
          <a:lstStyle/>
          <a:p>
            <a:pPr>
              <a:defRPr/>
            </a:pPr>
            <a:r>
              <a:rPr lang="en-US" smtClean="0"/>
              <a:t>1999-2016 by Richard Alan Peters II</a:t>
            </a:r>
            <a:endParaRPr lang="en-US"/>
          </a:p>
        </p:txBody>
      </p:sp>
      <p:sp>
        <p:nvSpPr>
          <p:cNvPr id="11" name="Slide Number Placeholder 10"/>
          <p:cNvSpPr>
            <a:spLocks noGrp="1"/>
          </p:cNvSpPr>
          <p:nvPr>
            <p:ph type="sldNum" sz="quarter" idx="4"/>
          </p:nvPr>
        </p:nvSpPr>
        <p:spPr/>
        <p:txBody>
          <a:bodyPr/>
          <a:lstStyle/>
          <a:p>
            <a:pPr>
              <a:defRPr/>
            </a:pPr>
            <a:fld id="{9302CFF2-4115-47FF-9FC4-5205358A9ACF}" type="slidenum">
              <a:rPr lang="en-US" smtClean="0"/>
              <a:pPr>
                <a:defRPr/>
              </a:pPr>
              <a:t>51</a:t>
            </a:fld>
            <a:endParaRPr lang="en-US" dirty="0"/>
          </a:p>
        </p:txBody>
      </p:sp>
    </p:spTree>
    <p:extLst>
      <p:ext uri="{BB962C8B-B14F-4D97-AF65-F5344CB8AC3E}">
        <p14:creationId xmlns:p14="http://schemas.microsoft.com/office/powerpoint/2010/main" val="1345254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981200"/>
            <a:ext cx="4820749" cy="3461539"/>
          </a:xfrm>
          <a:prstGeom prst="rect">
            <a:avLst/>
          </a:prstGeom>
        </p:spPr>
      </p:pic>
      <p:sp>
        <p:nvSpPr>
          <p:cNvPr id="2" name="Title 1"/>
          <p:cNvSpPr>
            <a:spLocks noGrp="1"/>
          </p:cNvSpPr>
          <p:nvPr>
            <p:ph type="title"/>
          </p:nvPr>
        </p:nvSpPr>
        <p:spPr>
          <a:xfrm>
            <a:off x="381000" y="1028700"/>
            <a:ext cx="7772400" cy="723900"/>
          </a:xfrm>
        </p:spPr>
        <p:txBody>
          <a:bodyPr/>
          <a:lstStyle/>
          <a:p>
            <a:r>
              <a:rPr lang="en-US" dirty="0" smtClean="0"/>
              <a:t>Convolution on a Torus</a:t>
            </a:r>
            <a:endParaRPr lang="en-US" dirty="0"/>
          </a:p>
        </p:txBody>
      </p:sp>
      <p:sp>
        <p:nvSpPr>
          <p:cNvPr id="6" name="TextBox 5"/>
          <p:cNvSpPr txBox="1"/>
          <p:nvPr/>
        </p:nvSpPr>
        <p:spPr>
          <a:xfrm>
            <a:off x="381000" y="3096161"/>
            <a:ext cx="2895600" cy="1323439"/>
          </a:xfrm>
          <a:prstGeom prst="rect">
            <a:avLst/>
          </a:prstGeom>
          <a:noFill/>
        </p:spPr>
        <p:txBody>
          <a:bodyPr wrap="square" rtlCol="0">
            <a:spAutoFit/>
          </a:bodyPr>
          <a:lstStyle/>
          <a:p>
            <a:pPr algn="l"/>
            <a:r>
              <a:rPr lang="en-US" dirty="0" smtClean="0">
                <a:latin typeface="Calibri" panose="020F0502020204030204" pitchFamily="34" charset="0"/>
              </a:rPr>
              <a:t>The FT computes the convolution on a torus so opposite sides of the image affect each other.  </a:t>
            </a:r>
            <a:endParaRPr lang="en-US" dirty="0">
              <a:latin typeface="Calibri" panose="020F0502020204030204" pitchFamily="34" charset="0"/>
            </a:endParaRPr>
          </a:p>
        </p:txBody>
      </p:sp>
      <p:sp>
        <p:nvSpPr>
          <p:cNvPr id="9" name="Text Box 1700"/>
          <p:cNvSpPr txBox="1">
            <a:spLocks noChangeArrowheads="1"/>
          </p:cNvSpPr>
          <p:nvPr/>
        </p:nvSpPr>
        <p:spPr bwMode="auto">
          <a:xfrm>
            <a:off x="4401670" y="5483511"/>
            <a:ext cx="3675530" cy="400110"/>
          </a:xfrm>
          <a:prstGeom prst="rect">
            <a:avLst/>
          </a:prstGeom>
          <a:solidFill>
            <a:srgbClr val="FFFFCC"/>
          </a:solidFill>
          <a:ln>
            <a:noFill/>
          </a:ln>
          <a:effectLst>
            <a:outerShdw blurRad="63500" dist="107763" dir="2700000" algn="ctr" rotWithShape="0">
              <a:schemeClr val="bg2"/>
            </a:outerShdw>
          </a:effectLs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dirty="0" smtClean="0"/>
              <a:t>test pattern image on a torus</a:t>
            </a:r>
            <a:endParaRPr lang="en-US" altLang="en-US" dirty="0"/>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10" name="Footer Placeholder 9"/>
          <p:cNvSpPr>
            <a:spLocks noGrp="1"/>
          </p:cNvSpPr>
          <p:nvPr>
            <p:ph type="ftr" sz="quarter" idx="3"/>
          </p:nvPr>
        </p:nvSpPr>
        <p:spPr/>
        <p:txBody>
          <a:bodyPr/>
          <a:lstStyle/>
          <a:p>
            <a:pPr>
              <a:defRPr/>
            </a:pPr>
            <a:r>
              <a:rPr lang="en-US" smtClean="0"/>
              <a:t>1999-2016 by Richard Alan Peters II</a:t>
            </a:r>
            <a:endParaRPr lang="en-US"/>
          </a:p>
        </p:txBody>
      </p:sp>
      <p:sp>
        <p:nvSpPr>
          <p:cNvPr id="11" name="Slide Number Placeholder 10"/>
          <p:cNvSpPr>
            <a:spLocks noGrp="1"/>
          </p:cNvSpPr>
          <p:nvPr>
            <p:ph type="sldNum" sz="quarter" idx="4"/>
          </p:nvPr>
        </p:nvSpPr>
        <p:spPr/>
        <p:txBody>
          <a:bodyPr/>
          <a:lstStyle/>
          <a:p>
            <a:pPr>
              <a:defRPr/>
            </a:pPr>
            <a:fld id="{9302CFF2-4115-47FF-9FC4-5205358A9ACF}" type="slidenum">
              <a:rPr lang="en-US" smtClean="0"/>
              <a:pPr>
                <a:defRPr/>
              </a:pPr>
              <a:t>52</a:t>
            </a:fld>
            <a:endParaRPr lang="en-US" dirty="0"/>
          </a:p>
        </p:txBody>
      </p:sp>
    </p:spTree>
    <p:extLst>
      <p:ext uri="{BB962C8B-B14F-4D97-AF65-F5344CB8AC3E}">
        <p14:creationId xmlns:p14="http://schemas.microsoft.com/office/powerpoint/2010/main" val="3155747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28700"/>
            <a:ext cx="7772400" cy="723900"/>
          </a:xfrm>
        </p:spPr>
        <p:txBody>
          <a:bodyPr/>
          <a:lstStyle/>
          <a:p>
            <a:r>
              <a:rPr lang="en-US" dirty="0" smtClean="0"/>
              <a:t>Convolution on a Torus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981200"/>
            <a:ext cx="4820749" cy="3461539"/>
          </a:xfrm>
          <a:prstGeom prst="rect">
            <a:avLst/>
          </a:prstGeom>
        </p:spPr>
      </p:pic>
      <p:sp>
        <p:nvSpPr>
          <p:cNvPr id="8" name="Text Box 1700"/>
          <p:cNvSpPr txBox="1">
            <a:spLocks noChangeArrowheads="1"/>
          </p:cNvSpPr>
          <p:nvPr/>
        </p:nvSpPr>
        <p:spPr bwMode="auto">
          <a:xfrm>
            <a:off x="4325470" y="5481917"/>
            <a:ext cx="3827930" cy="400110"/>
          </a:xfrm>
          <a:prstGeom prst="rect">
            <a:avLst/>
          </a:prstGeom>
          <a:solidFill>
            <a:srgbClr val="FFFFCC"/>
          </a:solidFill>
          <a:ln>
            <a:noFill/>
          </a:ln>
          <a:effectLst>
            <a:outerShdw blurRad="63500" dist="107763" dir="2700000" algn="ctr" rotWithShape="0">
              <a:schemeClr val="bg2"/>
            </a:outerShdw>
          </a:effectLs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dirty="0" smtClean="0"/>
              <a:t>boundaries of original image </a:t>
            </a:r>
            <a:endParaRPr lang="en-US" altLang="en-US" dirty="0"/>
          </a:p>
        </p:txBody>
      </p:sp>
      <p:sp>
        <p:nvSpPr>
          <p:cNvPr id="10" name="TextBox 9"/>
          <p:cNvSpPr txBox="1"/>
          <p:nvPr/>
        </p:nvSpPr>
        <p:spPr>
          <a:xfrm>
            <a:off x="381000" y="3200400"/>
            <a:ext cx="3124200" cy="1015663"/>
          </a:xfrm>
          <a:prstGeom prst="rect">
            <a:avLst/>
          </a:prstGeom>
          <a:noFill/>
        </p:spPr>
        <p:txBody>
          <a:bodyPr wrap="square" rtlCol="0">
            <a:spAutoFit/>
          </a:bodyPr>
          <a:lstStyle/>
          <a:p>
            <a:pPr algn="l"/>
            <a:r>
              <a:rPr lang="en-US" dirty="0" smtClean="0">
                <a:latin typeface="Calibri" panose="020F0502020204030204" pitchFamily="34" charset="0"/>
              </a:rPr>
              <a:t>The effects of convolution on a torus can be seen in the examples that follow.</a:t>
            </a:r>
            <a:endParaRPr lang="en-US" dirty="0">
              <a:latin typeface="Calibri" panose="020F0502020204030204" pitchFamily="34" charset="0"/>
            </a:endParaRP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9" name="Footer Placeholder 8"/>
          <p:cNvSpPr>
            <a:spLocks noGrp="1"/>
          </p:cNvSpPr>
          <p:nvPr>
            <p:ph type="ftr" sz="quarter" idx="3"/>
          </p:nvPr>
        </p:nvSpPr>
        <p:spPr/>
        <p:txBody>
          <a:bodyPr/>
          <a:lstStyle/>
          <a:p>
            <a:pPr>
              <a:defRPr/>
            </a:pPr>
            <a:r>
              <a:rPr lang="en-US" smtClean="0"/>
              <a:t>1999-2016 by Richard Alan Peters II</a:t>
            </a:r>
            <a:endParaRPr lang="en-US"/>
          </a:p>
        </p:txBody>
      </p:sp>
      <p:sp>
        <p:nvSpPr>
          <p:cNvPr id="11" name="Slide Number Placeholder 10"/>
          <p:cNvSpPr>
            <a:spLocks noGrp="1"/>
          </p:cNvSpPr>
          <p:nvPr>
            <p:ph type="sldNum" sz="quarter" idx="4"/>
          </p:nvPr>
        </p:nvSpPr>
        <p:spPr/>
        <p:txBody>
          <a:bodyPr/>
          <a:lstStyle/>
          <a:p>
            <a:pPr>
              <a:defRPr/>
            </a:pPr>
            <a:fld id="{9302CFF2-4115-47FF-9FC4-5205358A9ACF}" type="slidenum">
              <a:rPr lang="en-US" smtClean="0"/>
              <a:pPr>
                <a:defRPr/>
              </a:pPr>
              <a:t>53</a:t>
            </a:fld>
            <a:endParaRPr lang="en-US" dirty="0"/>
          </a:p>
        </p:txBody>
      </p:sp>
    </p:spTree>
    <p:extLst>
      <p:ext uri="{BB962C8B-B14F-4D97-AF65-F5344CB8AC3E}">
        <p14:creationId xmlns:p14="http://schemas.microsoft.com/office/powerpoint/2010/main" val="17954213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28700"/>
            <a:ext cx="7772400" cy="723900"/>
          </a:xfrm>
        </p:spPr>
        <p:txBody>
          <a:bodyPr/>
          <a:lstStyle/>
          <a:p>
            <a:r>
              <a:rPr lang="en-US" dirty="0" smtClean="0"/>
              <a:t>Convolution on a Torus</a:t>
            </a:r>
            <a:endParaRPr lang="en-US" dirty="0"/>
          </a:p>
        </p:txBody>
      </p:sp>
      <p:grpSp>
        <p:nvGrpSpPr>
          <p:cNvPr id="12" name="Group 11"/>
          <p:cNvGrpSpPr/>
          <p:nvPr/>
        </p:nvGrpSpPr>
        <p:grpSpPr>
          <a:xfrm>
            <a:off x="457200" y="1986811"/>
            <a:ext cx="8153400" cy="3895216"/>
            <a:chOff x="381000" y="1895984"/>
            <a:chExt cx="8153400" cy="3895216"/>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895984"/>
              <a:ext cx="4726620" cy="3438016"/>
            </a:xfrm>
            <a:prstGeom prst="rect">
              <a:avLst/>
            </a:prstGeom>
          </p:spPr>
        </p:pic>
        <p:sp>
          <p:nvSpPr>
            <p:cNvPr id="14" name="Text Box 1700"/>
            <p:cNvSpPr txBox="1">
              <a:spLocks noChangeArrowheads="1"/>
            </p:cNvSpPr>
            <p:nvPr/>
          </p:nvSpPr>
          <p:spPr bwMode="auto">
            <a:xfrm>
              <a:off x="3507420" y="5391090"/>
              <a:ext cx="5026980" cy="400110"/>
            </a:xfrm>
            <a:prstGeom prst="rect">
              <a:avLst/>
            </a:prstGeom>
            <a:solidFill>
              <a:srgbClr val="FFFFCC"/>
            </a:solidFill>
            <a:ln>
              <a:noFill/>
            </a:ln>
            <a:effectLst>
              <a:outerShdw blurRad="63500"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r>
                <a:rPr lang="en-US" altLang="en-US" dirty="0" smtClean="0"/>
                <a:t>patterns smeared across the boundaries  </a:t>
              </a:r>
              <a:endParaRPr lang="en-US" altLang="en-US" dirty="0"/>
            </a:p>
          </p:txBody>
        </p:sp>
        <p:sp>
          <p:nvSpPr>
            <p:cNvPr id="15" name="TextBox 14"/>
            <p:cNvSpPr txBox="1"/>
            <p:nvPr/>
          </p:nvSpPr>
          <p:spPr>
            <a:xfrm>
              <a:off x="381000" y="3107160"/>
              <a:ext cx="2819400" cy="1015663"/>
            </a:xfrm>
            <a:prstGeom prst="rect">
              <a:avLst/>
            </a:prstGeom>
            <a:noFill/>
          </p:spPr>
          <p:txBody>
            <a:bodyPr wrap="square" rtlCol="0">
              <a:spAutoFit/>
            </a:bodyPr>
            <a:lstStyle/>
            <a:p>
              <a:pPr algn="l"/>
              <a:r>
                <a:rPr lang="en-US" dirty="0" smtClean="0">
                  <a:latin typeface="Calibri" panose="020F0502020204030204" pitchFamily="34" charset="0"/>
                </a:rPr>
                <a:t>Here, a 9x9 box filter convolution was applied to the torus.</a:t>
              </a:r>
              <a:endParaRPr lang="en-US" dirty="0">
                <a:latin typeface="Calibri" panose="020F0502020204030204" pitchFamily="34" charset="0"/>
              </a:endParaRPr>
            </a:p>
          </p:txBody>
        </p:sp>
      </p:grpSp>
      <p:sp>
        <p:nvSpPr>
          <p:cNvPr id="6" name="Date Placeholder 5"/>
          <p:cNvSpPr>
            <a:spLocks noGrp="1"/>
          </p:cNvSpPr>
          <p:nvPr>
            <p:ph type="dt" sz="half" idx="2"/>
          </p:nvPr>
        </p:nvSpPr>
        <p:spPr/>
        <p:txBody>
          <a:bodyPr/>
          <a:lstStyle/>
          <a:p>
            <a:pPr>
              <a:defRPr/>
            </a:pPr>
            <a:r>
              <a:rPr lang="en-US" smtClean="0"/>
              <a:t>12 October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54</a:t>
            </a:fld>
            <a:endParaRPr lang="en-US" dirty="0"/>
          </a:p>
        </p:txBody>
      </p:sp>
    </p:spTree>
    <p:extLst>
      <p:ext uri="{BB962C8B-B14F-4D97-AF65-F5344CB8AC3E}">
        <p14:creationId xmlns:p14="http://schemas.microsoft.com/office/powerpoint/2010/main" val="2505966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2"/>
          <p:cNvSpPr>
            <a:spLocks noGrp="1" noChangeArrowheads="1"/>
          </p:cNvSpPr>
          <p:nvPr>
            <p:ph type="title"/>
          </p:nvPr>
        </p:nvSpPr>
        <p:spPr>
          <a:xfrm>
            <a:off x="685800" y="1181100"/>
            <a:ext cx="7772400" cy="723900"/>
          </a:xfrm>
        </p:spPr>
        <p:txBody>
          <a:bodyPr/>
          <a:lstStyle/>
          <a:p>
            <a:pPr algn="ctr"/>
            <a:r>
              <a:rPr lang="en-US" altLang="en-US" sz="3200" dirty="0" smtClean="0"/>
              <a:t>Convolution on a Torus:  Original Images</a:t>
            </a:r>
          </a:p>
        </p:txBody>
      </p:sp>
      <p:pic>
        <p:nvPicPr>
          <p:cNvPr id="52230" name="Picture 4" descr="conv_test_lp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4" descr="conv_test_lp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2"/>
          <p:cNvSpPr>
            <a:spLocks noGrp="1" noChangeArrowheads="1"/>
          </p:cNvSpPr>
          <p:nvPr>
            <p:ph type="title"/>
          </p:nvPr>
        </p:nvSpPr>
        <p:spPr>
          <a:xfrm>
            <a:off x="685800" y="1181100"/>
            <a:ext cx="7772400" cy="723900"/>
          </a:xfrm>
        </p:spPr>
        <p:txBody>
          <a:bodyPr/>
          <a:lstStyle/>
          <a:p>
            <a:pPr algn="ctr"/>
            <a:r>
              <a:rPr lang="en-US" altLang="en-US" sz="3200" dirty="0"/>
              <a:t>Convolution on a Torus:  </a:t>
            </a:r>
            <a:r>
              <a:rPr lang="en-US" altLang="en-US" sz="3200" dirty="0" smtClean="0"/>
              <a:t>3</a:t>
            </a:r>
            <a:r>
              <a:rPr lang="en-US" altLang="en-US" sz="3200" dirty="0" smtClean="0">
                <a:sym typeface="Symbol" pitchFamily="18" charset="2"/>
              </a:rPr>
              <a:t></a:t>
            </a:r>
            <a:r>
              <a:rPr lang="en-US" altLang="en-US" sz="3200" dirty="0" smtClean="0"/>
              <a:t>3 Box Filter</a:t>
            </a:r>
          </a:p>
        </p:txBody>
      </p:sp>
      <p:grpSp>
        <p:nvGrpSpPr>
          <p:cNvPr id="53255" name="Group 9"/>
          <p:cNvGrpSpPr>
            <a:grpSpLocks/>
          </p:cNvGrpSpPr>
          <p:nvPr/>
        </p:nvGrpSpPr>
        <p:grpSpPr bwMode="auto">
          <a:xfrm>
            <a:off x="304800" y="152400"/>
            <a:ext cx="762000" cy="762000"/>
            <a:chOff x="192" y="144"/>
            <a:chExt cx="480" cy="480"/>
          </a:xfrm>
          <a:solidFill>
            <a:srgbClr val="FFFFCC"/>
          </a:solidFill>
          <a:effectLst/>
        </p:grpSpPr>
        <p:sp>
          <p:nvSpPr>
            <p:cNvPr id="53256" name="Rectangle 6"/>
            <p:cNvSpPr>
              <a:spLocks noChangeArrowheads="1"/>
            </p:cNvSpPr>
            <p:nvPr/>
          </p:nvSpPr>
          <p:spPr bwMode="auto">
            <a:xfrm>
              <a:off x="192" y="144"/>
              <a:ext cx="480" cy="480"/>
            </a:xfrm>
            <a:prstGeom prst="rect">
              <a:avLst/>
            </a:prstGeom>
            <a:solidFill>
              <a:srgbClr val="FFFFCC"/>
            </a:solidFill>
            <a:ln>
              <a:noFill/>
            </a:ln>
            <a:effectLst>
              <a:outerShdw blurRad="38100" dist="63500" dir="2700000" algn="ctr" rotWithShape="0">
                <a:schemeClr val="tx1">
                  <a:alpha val="6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53257" name="Object 5"/>
            <p:cNvGraphicFramePr>
              <a:graphicFrameLocks noChangeAspect="1"/>
            </p:cNvGraphicFramePr>
            <p:nvPr/>
          </p:nvGraphicFramePr>
          <p:xfrm>
            <a:off x="252" y="188"/>
            <a:ext cx="360" cy="392"/>
          </p:xfrm>
          <a:graphic>
            <a:graphicData uri="http://schemas.openxmlformats.org/presentationml/2006/ole">
              <mc:AlternateContent xmlns:mc="http://schemas.openxmlformats.org/markup-compatibility/2006">
                <mc:Choice xmlns:v="urn:schemas-microsoft-com:vml" Requires="v">
                  <p:oleObj spid="_x0000_s53304" name="Equation" r:id="rId4" imgW="571252" imgH="622030" progId="Equation.3">
                    <p:embed/>
                  </p:oleObj>
                </mc:Choice>
                <mc:Fallback>
                  <p:oleObj name="Equation" r:id="rId4" imgW="571252" imgH="62203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 y="188"/>
                          <a:ext cx="360"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4" descr="conv_test_lp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3"/>
          <p:cNvSpPr>
            <a:spLocks noGrp="1" noChangeArrowheads="1"/>
          </p:cNvSpPr>
          <p:nvPr>
            <p:ph type="title"/>
          </p:nvPr>
        </p:nvSpPr>
        <p:spPr>
          <a:xfrm>
            <a:off x="685800" y="1181100"/>
            <a:ext cx="7772400" cy="723900"/>
          </a:xfrm>
        </p:spPr>
        <p:txBody>
          <a:bodyPr/>
          <a:lstStyle/>
          <a:p>
            <a:pPr algn="ctr"/>
            <a:r>
              <a:rPr lang="en-US" altLang="en-US" sz="3200" dirty="0"/>
              <a:t>Convolution on a Torus:  </a:t>
            </a:r>
            <a:r>
              <a:rPr lang="en-US" altLang="en-US" sz="3200" dirty="0" smtClean="0"/>
              <a:t>5</a:t>
            </a:r>
            <a:r>
              <a:rPr lang="en-US" altLang="en-US" sz="3200" dirty="0" smtClean="0">
                <a:sym typeface="Symbol" pitchFamily="18" charset="2"/>
              </a:rPr>
              <a:t></a:t>
            </a:r>
            <a:r>
              <a:rPr lang="en-US" altLang="en-US" sz="3200" dirty="0"/>
              <a:t>5 Box Filter</a:t>
            </a:r>
            <a:endParaRPr lang="en-US" altLang="en-US" sz="3200" dirty="0" smtClean="0"/>
          </a:p>
        </p:txBody>
      </p:sp>
      <p:grpSp>
        <p:nvGrpSpPr>
          <p:cNvPr id="54279" name="Group 8"/>
          <p:cNvGrpSpPr>
            <a:grpSpLocks/>
          </p:cNvGrpSpPr>
          <p:nvPr/>
        </p:nvGrpSpPr>
        <p:grpSpPr bwMode="auto">
          <a:xfrm>
            <a:off x="304800" y="152400"/>
            <a:ext cx="1066800" cy="1143000"/>
            <a:chOff x="864" y="96"/>
            <a:chExt cx="672" cy="720"/>
          </a:xfrm>
        </p:grpSpPr>
        <p:sp>
          <p:nvSpPr>
            <p:cNvPr id="54280" name="Rectangle 7"/>
            <p:cNvSpPr>
              <a:spLocks noChangeArrowheads="1"/>
            </p:cNvSpPr>
            <p:nvPr/>
          </p:nvSpPr>
          <p:spPr bwMode="auto">
            <a:xfrm>
              <a:off x="864" y="96"/>
              <a:ext cx="672" cy="720"/>
            </a:xfrm>
            <a:prstGeom prst="rect">
              <a:avLst/>
            </a:prstGeom>
            <a:solidFill>
              <a:srgbClr val="FFFFCC"/>
            </a:solidFill>
            <a:ln>
              <a:noFill/>
            </a:ln>
            <a:effectLst>
              <a:outerShdw blurRad="38100" dist="63500" dir="2700000" algn="ctr" rotWithShape="0">
                <a:schemeClr val="tx1">
                  <a:alpha val="6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54281" name="Object 6"/>
            <p:cNvGraphicFramePr>
              <a:graphicFrameLocks noChangeAspect="1"/>
            </p:cNvGraphicFramePr>
            <p:nvPr/>
          </p:nvGraphicFramePr>
          <p:xfrm>
            <a:off x="924" y="140"/>
            <a:ext cx="552" cy="632"/>
          </p:xfrm>
          <a:graphic>
            <a:graphicData uri="http://schemas.openxmlformats.org/presentationml/2006/ole">
              <mc:AlternateContent xmlns:mc="http://schemas.openxmlformats.org/markup-compatibility/2006">
                <mc:Choice xmlns:v="urn:schemas-microsoft-com:vml" Requires="v">
                  <p:oleObj spid="_x0000_s54328" name="Equation" r:id="rId4" imgW="876300" imgH="1003300" progId="Equation.3">
                    <p:embed/>
                  </p:oleObj>
                </mc:Choice>
                <mc:Fallback>
                  <p:oleObj name="Equation" r:id="rId4" imgW="876300" imgH="1003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 y="140"/>
                          <a:ext cx="552"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1" name="Picture 4" descr="conv_test_lp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Rectangle 3"/>
          <p:cNvSpPr>
            <a:spLocks noGrp="1" noChangeArrowheads="1"/>
          </p:cNvSpPr>
          <p:nvPr>
            <p:ph type="title"/>
          </p:nvPr>
        </p:nvSpPr>
        <p:spPr>
          <a:xfrm>
            <a:off x="685800" y="1181100"/>
            <a:ext cx="7772400" cy="723900"/>
          </a:xfrm>
        </p:spPr>
        <p:txBody>
          <a:bodyPr/>
          <a:lstStyle/>
          <a:p>
            <a:pPr algn="ctr"/>
            <a:r>
              <a:rPr lang="en-US" altLang="en-US" sz="3200" dirty="0"/>
              <a:t>Convolution on a Torus:  </a:t>
            </a:r>
            <a:r>
              <a:rPr lang="en-US" altLang="en-US" sz="3200" dirty="0" smtClean="0"/>
              <a:t>9</a:t>
            </a:r>
            <a:r>
              <a:rPr lang="en-US" altLang="en-US" sz="3200" dirty="0" smtClean="0">
                <a:sym typeface="Symbol" pitchFamily="18" charset="2"/>
              </a:rPr>
              <a:t></a:t>
            </a:r>
            <a:r>
              <a:rPr lang="en-US" altLang="en-US" sz="3200" dirty="0"/>
              <a:t>9 Box Filter</a:t>
            </a:r>
            <a:endParaRPr lang="en-US" altLang="en-US" sz="3200" dirty="0" smtClean="0"/>
          </a:p>
        </p:txBody>
      </p:sp>
      <p:grpSp>
        <p:nvGrpSpPr>
          <p:cNvPr id="55303" name="Group 8"/>
          <p:cNvGrpSpPr>
            <a:grpSpLocks/>
          </p:cNvGrpSpPr>
          <p:nvPr/>
        </p:nvGrpSpPr>
        <p:grpSpPr bwMode="auto">
          <a:xfrm>
            <a:off x="301625" y="153988"/>
            <a:ext cx="1219200" cy="1524000"/>
            <a:chOff x="48" y="48"/>
            <a:chExt cx="768" cy="960"/>
          </a:xfrm>
        </p:grpSpPr>
        <p:sp>
          <p:nvSpPr>
            <p:cNvPr id="55304" name="Rectangle 6"/>
            <p:cNvSpPr>
              <a:spLocks noChangeArrowheads="1"/>
            </p:cNvSpPr>
            <p:nvPr/>
          </p:nvSpPr>
          <p:spPr bwMode="auto">
            <a:xfrm>
              <a:off x="48" y="48"/>
              <a:ext cx="768" cy="960"/>
            </a:xfrm>
            <a:prstGeom prst="rect">
              <a:avLst/>
            </a:prstGeom>
            <a:solidFill>
              <a:srgbClr val="FFFFCC"/>
            </a:solidFill>
            <a:ln>
              <a:noFill/>
            </a:ln>
            <a:effectLst>
              <a:outerShdw blurRad="38100" dist="63500" dir="2700000" algn="ctr" rotWithShape="0">
                <a:schemeClr val="tx1">
                  <a:alpha val="6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55305" name="Object 5"/>
            <p:cNvGraphicFramePr>
              <a:graphicFrameLocks noChangeAspect="1"/>
            </p:cNvGraphicFramePr>
            <p:nvPr/>
          </p:nvGraphicFramePr>
          <p:xfrm>
            <a:off x="121" y="112"/>
            <a:ext cx="622" cy="831"/>
          </p:xfrm>
          <a:graphic>
            <a:graphicData uri="http://schemas.openxmlformats.org/presentationml/2006/ole">
              <mc:AlternateContent xmlns:mc="http://schemas.openxmlformats.org/markup-compatibility/2006">
                <mc:Choice xmlns:v="urn:schemas-microsoft-com:vml" Requires="v">
                  <p:oleObj spid="_x0000_s55353" name="Equation" r:id="rId4" imgW="1320800" imgH="1765300" progId="Equation.3">
                    <p:embed/>
                  </p:oleObj>
                </mc:Choice>
                <mc:Fallback>
                  <p:oleObj name="Equation" r:id="rId4" imgW="1320800" imgH="17653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 y="112"/>
                          <a:ext cx="622" cy="8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4" descr="conv_test_lp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ctangle 3"/>
          <p:cNvSpPr>
            <a:spLocks noGrp="1" noChangeArrowheads="1"/>
          </p:cNvSpPr>
          <p:nvPr>
            <p:ph type="title"/>
          </p:nvPr>
        </p:nvSpPr>
        <p:spPr>
          <a:xfrm>
            <a:off x="685800" y="1181100"/>
            <a:ext cx="7772400" cy="723900"/>
          </a:xfrm>
        </p:spPr>
        <p:txBody>
          <a:bodyPr/>
          <a:lstStyle/>
          <a:p>
            <a:pPr algn="ctr"/>
            <a:r>
              <a:rPr lang="en-US" altLang="en-US" sz="3200" dirty="0"/>
              <a:t>Convolution on a Torus:  </a:t>
            </a:r>
            <a:r>
              <a:rPr lang="en-US" altLang="en-US" sz="3200" dirty="0" smtClean="0"/>
              <a:t>17</a:t>
            </a:r>
            <a:r>
              <a:rPr lang="en-US" altLang="en-US" sz="3200" dirty="0" smtClean="0">
                <a:sym typeface="Symbol" pitchFamily="18" charset="2"/>
              </a:rPr>
              <a:t></a:t>
            </a:r>
            <a:r>
              <a:rPr lang="en-US" altLang="en-US" sz="3200" dirty="0"/>
              <a:t>17 Box Filter</a:t>
            </a:r>
            <a:endParaRPr lang="en-US" altLang="en-US" sz="3200" dirty="0" smtClean="0"/>
          </a:p>
        </p:txBody>
      </p:sp>
      <p:grpSp>
        <p:nvGrpSpPr>
          <p:cNvPr id="56327" name="Group 7"/>
          <p:cNvGrpSpPr>
            <a:grpSpLocks/>
          </p:cNvGrpSpPr>
          <p:nvPr/>
        </p:nvGrpSpPr>
        <p:grpSpPr bwMode="auto">
          <a:xfrm>
            <a:off x="301625" y="153988"/>
            <a:ext cx="1371600" cy="1828800"/>
            <a:chOff x="144" y="48"/>
            <a:chExt cx="864" cy="1152"/>
          </a:xfrm>
        </p:grpSpPr>
        <p:sp>
          <p:nvSpPr>
            <p:cNvPr id="56328" name="Rectangle 6"/>
            <p:cNvSpPr>
              <a:spLocks noChangeArrowheads="1"/>
            </p:cNvSpPr>
            <p:nvPr/>
          </p:nvSpPr>
          <p:spPr bwMode="auto">
            <a:xfrm>
              <a:off x="144" y="48"/>
              <a:ext cx="864" cy="1152"/>
            </a:xfrm>
            <a:prstGeom prst="rect">
              <a:avLst/>
            </a:prstGeom>
            <a:solidFill>
              <a:srgbClr val="FFFFCC"/>
            </a:solidFill>
            <a:ln>
              <a:noFill/>
            </a:ln>
            <a:effectLst>
              <a:outerShdw blurRad="38100" dist="63500" dir="2700000" algn="ctr" rotWithShape="0">
                <a:schemeClr val="tx1">
                  <a:alpha val="6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56329" name="Object 5"/>
            <p:cNvGraphicFramePr>
              <a:graphicFrameLocks noChangeAspect="1"/>
            </p:cNvGraphicFramePr>
            <p:nvPr/>
          </p:nvGraphicFramePr>
          <p:xfrm>
            <a:off x="204" y="104"/>
            <a:ext cx="743" cy="1040"/>
          </p:xfrm>
          <a:graphic>
            <a:graphicData uri="http://schemas.openxmlformats.org/presentationml/2006/ole">
              <mc:AlternateContent xmlns:mc="http://schemas.openxmlformats.org/markup-compatibility/2006">
                <mc:Choice xmlns:v="urn:schemas-microsoft-com:vml" Requires="v">
                  <p:oleObj spid="_x0000_s56377" name="Equation" r:id="rId4" imgW="2349500" imgH="3289300" progId="Equation.3">
                    <p:embed/>
                  </p:oleObj>
                </mc:Choice>
                <mc:Fallback>
                  <p:oleObj name="Equation" r:id="rId4" imgW="2349500" imgH="32893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 y="104"/>
                          <a:ext cx="743" cy="1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Date Placeholder 2"/>
          <p:cNvSpPr>
            <a:spLocks noGrp="1"/>
          </p:cNvSpPr>
          <p:nvPr>
            <p:ph type="dt" sz="half" idx="2"/>
          </p:nvPr>
        </p:nvSpPr>
        <p:spPr/>
        <p:txBody>
          <a:bodyPr/>
          <a:lstStyle/>
          <a:p>
            <a:pPr>
              <a:defRPr/>
            </a:pPr>
            <a:r>
              <a:rPr lang="en-US" smtClean="0"/>
              <a:t>12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723900"/>
          </a:xfrm>
        </p:spPr>
        <p:txBody>
          <a:bodyPr/>
          <a:lstStyle/>
          <a:p>
            <a:r>
              <a:rPr lang="en-US" dirty="0" smtClean="0"/>
              <a:t>Convolution </a:t>
            </a:r>
            <a:endParaRPr lang="en-US" dirty="0"/>
          </a:p>
        </p:txBody>
      </p:sp>
      <p:sp>
        <p:nvSpPr>
          <p:cNvPr id="11" name="Text Box 7"/>
          <p:cNvSpPr txBox="1">
            <a:spLocks noChangeArrowheads="1"/>
          </p:cNvSpPr>
          <p:nvPr/>
        </p:nvSpPr>
        <p:spPr bwMode="auto">
          <a:xfrm>
            <a:off x="381000" y="1600200"/>
            <a:ext cx="8382000" cy="1631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25000"/>
              </a:spcBef>
            </a:pPr>
            <a:r>
              <a:rPr lang="en-US" altLang="en-US" dirty="0" smtClean="0">
                <a:latin typeface="Calibri" panose="020F0502020204030204" pitchFamily="34" charset="0"/>
              </a:rPr>
              <a:t>Shift invariant neighborhood operators are sometimes called “moving window transforms” (MWT).  Convolutions are linear MWTs and are the mathematical dual of multiplication in the frequency domain.  Algebraically convolution is defined on a nbhd like the one on the left.  Computationally convolution is performed on a nbhd like the one on the right.  (Larger diagram on next slide.)</a:t>
            </a:r>
            <a:endParaRPr lang="en-US" altLang="en-US" i="1" dirty="0">
              <a:latin typeface="Calibri" panose="020F0502020204030204" pitchFamily="34" charset="0"/>
              <a:cs typeface="Arial"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3304955"/>
            <a:ext cx="2857638" cy="285763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3304955"/>
            <a:ext cx="2857638" cy="2857638"/>
          </a:xfrm>
          <a:prstGeom prst="rect">
            <a:avLst/>
          </a:prstGeom>
        </p:spPr>
      </p:pic>
      <p:sp>
        <p:nvSpPr>
          <p:cNvPr id="16" name="Text Box 1034"/>
          <p:cNvSpPr txBox="1">
            <a:spLocks noChangeArrowheads="1"/>
          </p:cNvSpPr>
          <p:nvPr/>
        </p:nvSpPr>
        <p:spPr bwMode="auto">
          <a:xfrm>
            <a:off x="1655996" y="135880"/>
            <a:ext cx="2868987" cy="584763"/>
          </a:xfrm>
          <a:prstGeom prst="rect">
            <a:avLst/>
          </a:prstGeom>
          <a:solidFill>
            <a:srgbClr val="FFFFCC"/>
          </a:solidFill>
          <a:ln w="9525">
            <a:noFill/>
            <a:miter lim="800000"/>
            <a:headEnd/>
            <a:tailEnd/>
          </a:ln>
          <a:effectLst>
            <a:outerShdw blurRad="50800" dist="50800" dir="2700000" algn="tl" rotWithShape="0">
              <a:prstClr val="black">
                <a:alpha val="40000"/>
              </a:prstClr>
            </a:outerShdw>
          </a:effectLst>
        </p:spPr>
        <p:txBody>
          <a:bodyPr wrap="squar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50000"/>
              </a:spcBef>
            </a:pPr>
            <a:r>
              <a:rPr lang="en-US" altLang="en-US" sz="1600" dirty="0" smtClean="0">
                <a:solidFill>
                  <a:schemeClr val="tx2"/>
                </a:solidFill>
              </a:rPr>
              <a:t>A convolution’s nbhd is defined by its matrix, h. </a:t>
            </a:r>
            <a:endParaRPr lang="en-US" altLang="en-US" sz="1600" dirty="0">
              <a:solidFill>
                <a:schemeClr val="tx2"/>
              </a:solidFill>
              <a:latin typeface="Calibri" panose="020F0502020204030204" pitchFamily="34" charset="0"/>
            </a:endParaRPr>
          </a:p>
        </p:txBody>
      </p:sp>
      <p:sp>
        <p:nvSpPr>
          <p:cNvPr id="12" name="Date Placeholder 11"/>
          <p:cNvSpPr>
            <a:spLocks noGrp="1"/>
          </p:cNvSpPr>
          <p:nvPr>
            <p:ph type="dt" sz="half" idx="2"/>
          </p:nvPr>
        </p:nvSpPr>
        <p:spPr/>
        <p:txBody>
          <a:bodyPr/>
          <a:lstStyle/>
          <a:p>
            <a:pPr>
              <a:defRPr/>
            </a:pPr>
            <a:r>
              <a:rPr lang="en-US" smtClean="0"/>
              <a:t>12 October 2016</a:t>
            </a:r>
            <a:endParaRPr lang="en-US" dirty="0"/>
          </a:p>
        </p:txBody>
      </p:sp>
      <p:sp>
        <p:nvSpPr>
          <p:cNvPr id="13" name="Footer Placeholder 12"/>
          <p:cNvSpPr>
            <a:spLocks noGrp="1"/>
          </p:cNvSpPr>
          <p:nvPr>
            <p:ph type="ftr" sz="quarter" idx="3"/>
          </p:nvPr>
        </p:nvSpPr>
        <p:spPr/>
        <p:txBody>
          <a:bodyPr/>
          <a:lstStyle/>
          <a:p>
            <a:pPr>
              <a:defRPr/>
            </a:pPr>
            <a:r>
              <a:rPr lang="en-US" smtClean="0"/>
              <a:t>1999-2016 by Richard Alan Peters II</a:t>
            </a:r>
            <a:endParaRPr lang="en-US"/>
          </a:p>
        </p:txBody>
      </p:sp>
      <p:sp>
        <p:nvSpPr>
          <p:cNvPr id="19" name="Slide Number Placeholder 18"/>
          <p:cNvSpPr>
            <a:spLocks noGrp="1"/>
          </p:cNvSpPr>
          <p:nvPr>
            <p:ph type="sldNum" sz="quarter" idx="4"/>
          </p:nvPr>
        </p:nvSpPr>
        <p:spPr/>
        <p:txBody>
          <a:bodyPr/>
          <a:lstStyle/>
          <a:p>
            <a:pPr>
              <a:defRPr/>
            </a:pPr>
            <a:fld id="{9302CFF2-4115-47FF-9FC4-5205358A9ACF}" type="slidenum">
              <a:rPr lang="en-US" smtClean="0"/>
              <a:pPr>
                <a:defRPr/>
              </a:pPr>
              <a:t>6</a:t>
            </a:fld>
            <a:endParaRPr lang="en-US" dirty="0"/>
          </a:p>
        </p:txBody>
      </p:sp>
    </p:spTree>
    <p:extLst>
      <p:ext uri="{BB962C8B-B14F-4D97-AF65-F5344CB8AC3E}">
        <p14:creationId xmlns:p14="http://schemas.microsoft.com/office/powerpoint/2010/main" val="4288570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723900"/>
          </a:xfrm>
        </p:spPr>
        <p:txBody>
          <a:bodyPr/>
          <a:lstStyle/>
          <a:p>
            <a:r>
              <a:rPr lang="en-US" dirty="0" smtClean="0"/>
              <a:t>Convolution Neighborhood</a:t>
            </a:r>
            <a:endParaRPr lang="en-US" dirty="0"/>
          </a:p>
        </p:txBody>
      </p:sp>
      <p:grpSp>
        <p:nvGrpSpPr>
          <p:cNvPr id="14" name="Group 13"/>
          <p:cNvGrpSpPr/>
          <p:nvPr/>
        </p:nvGrpSpPr>
        <p:grpSpPr>
          <a:xfrm>
            <a:off x="395799" y="1695348"/>
            <a:ext cx="8352403" cy="4248414"/>
            <a:chOff x="334397" y="1695348"/>
            <a:chExt cx="8352403" cy="4248414"/>
          </a:xfrm>
        </p:grpSpPr>
        <p:grpSp>
          <p:nvGrpSpPr>
            <p:cNvPr id="12" name="Group 11"/>
            <p:cNvGrpSpPr/>
            <p:nvPr/>
          </p:nvGrpSpPr>
          <p:grpSpPr>
            <a:xfrm>
              <a:off x="334397" y="1695348"/>
              <a:ext cx="4229304" cy="4248414"/>
              <a:chOff x="334397" y="1638096"/>
              <a:chExt cx="4229304" cy="4248414"/>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397" y="1638096"/>
                <a:ext cx="4229304" cy="4229304"/>
              </a:xfrm>
              <a:prstGeom prst="rect">
                <a:avLst/>
              </a:prstGeom>
            </p:spPr>
          </p:pic>
          <p:sp>
            <p:nvSpPr>
              <p:cNvPr id="9" name="Text Box 7"/>
              <p:cNvSpPr txBox="1">
                <a:spLocks noChangeArrowheads="1"/>
              </p:cNvSpPr>
              <p:nvPr/>
            </p:nvSpPr>
            <p:spPr bwMode="auto">
              <a:xfrm>
                <a:off x="1074895" y="5486400"/>
                <a:ext cx="274830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25000"/>
                  </a:spcBef>
                </a:pPr>
                <a:r>
                  <a:rPr lang="en-US" altLang="en-US" dirty="0" smtClean="0">
                    <a:latin typeface="Calibri" panose="020F0502020204030204" pitchFamily="34" charset="0"/>
                  </a:rPr>
                  <a:t>used in math definition</a:t>
                </a:r>
                <a:endParaRPr lang="en-US" altLang="en-US" i="1" dirty="0">
                  <a:latin typeface="Calibri" panose="020F0502020204030204" pitchFamily="34" charset="0"/>
                  <a:cs typeface="Arial" pitchFamily="34" charset="0"/>
                </a:endParaRPr>
              </a:p>
            </p:txBody>
          </p:sp>
        </p:grpSp>
        <p:grpSp>
          <p:nvGrpSpPr>
            <p:cNvPr id="13" name="Group 12"/>
            <p:cNvGrpSpPr/>
            <p:nvPr/>
          </p:nvGrpSpPr>
          <p:grpSpPr>
            <a:xfrm>
              <a:off x="4457496" y="1695348"/>
              <a:ext cx="4229304" cy="4248414"/>
              <a:chOff x="4643431" y="1638096"/>
              <a:chExt cx="4229304" cy="4248414"/>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3431" y="1638096"/>
                <a:ext cx="4229304" cy="4229304"/>
              </a:xfrm>
              <a:prstGeom prst="rect">
                <a:avLst/>
              </a:prstGeom>
            </p:spPr>
          </p:pic>
          <p:sp>
            <p:nvSpPr>
              <p:cNvPr id="10" name="Text Box 7"/>
              <p:cNvSpPr txBox="1">
                <a:spLocks noChangeArrowheads="1"/>
              </p:cNvSpPr>
              <p:nvPr/>
            </p:nvSpPr>
            <p:spPr bwMode="auto">
              <a:xfrm>
                <a:off x="5383929" y="5486400"/>
                <a:ext cx="274830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spcBef>
                    <a:spcPct val="25000"/>
                  </a:spcBef>
                </a:pPr>
                <a:r>
                  <a:rPr lang="en-US" altLang="en-US" dirty="0" smtClean="0">
                    <a:latin typeface="Calibri" panose="020F0502020204030204" pitchFamily="34" charset="0"/>
                  </a:rPr>
                  <a:t>used in computation</a:t>
                </a:r>
                <a:endParaRPr lang="en-US" altLang="en-US" i="1" dirty="0">
                  <a:latin typeface="Calibri" panose="020F0502020204030204" pitchFamily="34" charset="0"/>
                  <a:cs typeface="Arial" pitchFamily="34" charset="0"/>
                </a:endParaRPr>
              </a:p>
            </p:txBody>
          </p:sp>
        </p:grpSp>
      </p:grpSp>
      <p:sp>
        <p:nvSpPr>
          <p:cNvPr id="15" name="TextBox 14"/>
          <p:cNvSpPr txBox="1"/>
          <p:nvPr/>
        </p:nvSpPr>
        <p:spPr>
          <a:xfrm>
            <a:off x="706256" y="2019202"/>
            <a:ext cx="457200" cy="400110"/>
          </a:xfrm>
          <a:prstGeom prst="rect">
            <a:avLst/>
          </a:prstGeom>
          <a:noFill/>
        </p:spPr>
        <p:txBody>
          <a:bodyPr wrap="square" rtlCol="0">
            <a:spAutoFit/>
          </a:bodyPr>
          <a:lstStyle/>
          <a:p>
            <a:r>
              <a:rPr lang="en-US" b="1" dirty="0" smtClean="0">
                <a:latin typeface="+mj-lt"/>
              </a:rPr>
              <a:t>I</a:t>
            </a:r>
            <a:endParaRPr lang="en-US" b="1" dirty="0">
              <a:latin typeface="+mj-lt"/>
            </a:endParaRPr>
          </a:p>
        </p:txBody>
      </p:sp>
      <p:sp>
        <p:nvSpPr>
          <p:cNvPr id="16" name="TextBox 15"/>
          <p:cNvSpPr txBox="1"/>
          <p:nvPr/>
        </p:nvSpPr>
        <p:spPr>
          <a:xfrm>
            <a:off x="4829355" y="2019202"/>
            <a:ext cx="457200" cy="400110"/>
          </a:xfrm>
          <a:prstGeom prst="rect">
            <a:avLst/>
          </a:prstGeom>
          <a:noFill/>
        </p:spPr>
        <p:txBody>
          <a:bodyPr wrap="square" rtlCol="0">
            <a:spAutoFit/>
          </a:bodyPr>
          <a:lstStyle/>
          <a:p>
            <a:r>
              <a:rPr lang="en-US" b="1" dirty="0" smtClean="0">
                <a:latin typeface="+mj-lt"/>
              </a:rPr>
              <a:t>I</a:t>
            </a:r>
            <a:endParaRPr lang="en-US" b="1" dirty="0">
              <a:latin typeface="+mj-lt"/>
            </a:endParaRPr>
          </a:p>
        </p:txBody>
      </p:sp>
      <p:cxnSp>
        <p:nvCxnSpPr>
          <p:cNvPr id="18" name="Straight Arrow Connector 17"/>
          <p:cNvCxnSpPr/>
          <p:nvPr/>
        </p:nvCxnSpPr>
        <p:spPr bwMode="auto">
          <a:xfrm>
            <a:off x="2507433" y="1961610"/>
            <a:ext cx="12071" cy="1628843"/>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a:off x="5838828" y="1952557"/>
            <a:ext cx="0" cy="866843"/>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rot="16200000">
            <a:off x="1417986" y="2982400"/>
            <a:ext cx="12071" cy="1628843"/>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rot="16200000">
            <a:off x="5205664" y="2592271"/>
            <a:ext cx="0" cy="866843"/>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274234" y="1725852"/>
            <a:ext cx="684205" cy="307777"/>
          </a:xfrm>
          <a:prstGeom prst="rect">
            <a:avLst/>
          </a:prstGeom>
          <a:noFill/>
        </p:spPr>
        <p:txBody>
          <a:bodyPr wrap="square" rtlCol="0">
            <a:spAutoFit/>
          </a:bodyPr>
          <a:lstStyle/>
          <a:p>
            <a:r>
              <a:rPr lang="en-US" sz="1400" dirty="0" smtClean="0">
                <a:latin typeface="+mj-lt"/>
              </a:rPr>
              <a:t>(</a:t>
            </a:r>
            <a:r>
              <a:rPr lang="en-US" sz="1400" i="1" dirty="0" smtClean="0">
                <a:latin typeface="+mj-lt"/>
              </a:rPr>
              <a:t>r</a:t>
            </a:r>
            <a:r>
              <a:rPr lang="en-US" sz="1400" dirty="0" smtClean="0">
                <a:latin typeface="+mj-lt"/>
              </a:rPr>
              <a:t>,</a:t>
            </a:r>
            <a:r>
              <a:rPr lang="en-US" sz="1400" i="1" dirty="0" smtClean="0">
                <a:latin typeface="+mj-lt"/>
              </a:rPr>
              <a:t>c</a:t>
            </a:r>
            <a:r>
              <a:rPr lang="en-US" sz="1400" dirty="0" smtClean="0">
                <a:latin typeface="+mj-lt"/>
              </a:rPr>
              <a:t>)</a:t>
            </a:r>
            <a:endParaRPr lang="en-US" sz="1400" dirty="0">
              <a:latin typeface="+mj-lt"/>
            </a:endParaRPr>
          </a:p>
        </p:txBody>
      </p:sp>
      <p:sp>
        <p:nvSpPr>
          <p:cNvPr id="25" name="TextBox 24"/>
          <p:cNvSpPr txBox="1"/>
          <p:nvPr/>
        </p:nvSpPr>
        <p:spPr>
          <a:xfrm>
            <a:off x="4395063" y="1723586"/>
            <a:ext cx="684205" cy="307777"/>
          </a:xfrm>
          <a:prstGeom prst="rect">
            <a:avLst/>
          </a:prstGeom>
          <a:noFill/>
        </p:spPr>
        <p:txBody>
          <a:bodyPr wrap="square" rtlCol="0">
            <a:spAutoFit/>
          </a:bodyPr>
          <a:lstStyle/>
          <a:p>
            <a:r>
              <a:rPr lang="en-US" sz="1400" dirty="0" smtClean="0">
                <a:latin typeface="+mj-lt"/>
              </a:rPr>
              <a:t>(</a:t>
            </a:r>
            <a:r>
              <a:rPr lang="en-US" sz="1400" i="1" dirty="0" smtClean="0">
                <a:latin typeface="+mj-lt"/>
              </a:rPr>
              <a:t>r</a:t>
            </a:r>
            <a:r>
              <a:rPr lang="en-US" sz="1400" dirty="0" smtClean="0">
                <a:latin typeface="+mj-lt"/>
              </a:rPr>
              <a:t>,</a:t>
            </a:r>
            <a:r>
              <a:rPr lang="en-US" sz="1400" i="1" dirty="0" smtClean="0">
                <a:latin typeface="+mj-lt"/>
              </a:rPr>
              <a:t>c</a:t>
            </a:r>
            <a:r>
              <a:rPr lang="en-US" sz="1400" dirty="0" smtClean="0">
                <a:latin typeface="+mj-lt"/>
              </a:rPr>
              <a:t>)</a:t>
            </a:r>
            <a:endParaRPr lang="en-US" sz="1400" dirty="0">
              <a:latin typeface="+mj-lt"/>
            </a:endParaRPr>
          </a:p>
        </p:txBody>
      </p:sp>
      <p:sp>
        <p:nvSpPr>
          <p:cNvPr id="26" name="Text Box 1034"/>
          <p:cNvSpPr txBox="1">
            <a:spLocks noChangeArrowheads="1"/>
          </p:cNvSpPr>
          <p:nvPr/>
        </p:nvSpPr>
        <p:spPr bwMode="auto">
          <a:xfrm>
            <a:off x="1655997" y="135880"/>
            <a:ext cx="2535004" cy="584763"/>
          </a:xfrm>
          <a:prstGeom prst="rect">
            <a:avLst/>
          </a:prstGeom>
          <a:solidFill>
            <a:srgbClr val="FFFFCC"/>
          </a:solidFill>
          <a:ln w="9525">
            <a:noFill/>
            <a:miter lim="800000"/>
            <a:headEnd/>
            <a:tailEnd/>
          </a:ln>
          <a:effectLst>
            <a:outerShdw blurRad="50800" dist="50800" dir="2700000" algn="tl" rotWithShape="0">
              <a:prstClr val="black">
                <a:alpha val="40000"/>
              </a:prstClr>
            </a:outerShdw>
          </a:effectLst>
        </p:spPr>
        <p:txBody>
          <a:bodyPr wrap="square" lIns="91429" tIns="45714" rIns="91429" bIns="45714">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Bef>
                <a:spcPct val="50000"/>
              </a:spcBef>
            </a:pPr>
            <a:r>
              <a:rPr lang="en-US" altLang="en-US" sz="1600" dirty="0" smtClean="0">
                <a:solidFill>
                  <a:schemeClr val="tx2"/>
                </a:solidFill>
              </a:rPr>
              <a:t>A convolution’s nbhd is defined by its matrix, h. </a:t>
            </a:r>
            <a:endParaRPr lang="en-US" altLang="en-US" sz="1600" dirty="0">
              <a:solidFill>
                <a:schemeClr val="tx2"/>
              </a:solidFill>
              <a:latin typeface="Calibri" panose="020F0502020204030204" pitchFamily="34" charset="0"/>
            </a:endParaRPr>
          </a:p>
        </p:txBody>
      </p:sp>
      <p:sp>
        <p:nvSpPr>
          <p:cNvPr id="28" name="Date Placeholder 27"/>
          <p:cNvSpPr>
            <a:spLocks noGrp="1"/>
          </p:cNvSpPr>
          <p:nvPr>
            <p:ph type="dt" sz="half" idx="2"/>
          </p:nvPr>
        </p:nvSpPr>
        <p:spPr/>
        <p:txBody>
          <a:bodyPr/>
          <a:lstStyle/>
          <a:p>
            <a:pPr>
              <a:defRPr/>
            </a:pPr>
            <a:r>
              <a:rPr lang="en-US" smtClean="0"/>
              <a:t>12 October 2016</a:t>
            </a:r>
            <a:endParaRPr lang="en-US" dirty="0"/>
          </a:p>
        </p:txBody>
      </p:sp>
      <p:sp>
        <p:nvSpPr>
          <p:cNvPr id="29" name="Footer Placeholder 28"/>
          <p:cNvSpPr>
            <a:spLocks noGrp="1"/>
          </p:cNvSpPr>
          <p:nvPr>
            <p:ph type="ftr" sz="quarter" idx="3"/>
          </p:nvPr>
        </p:nvSpPr>
        <p:spPr/>
        <p:txBody>
          <a:bodyPr/>
          <a:lstStyle/>
          <a:p>
            <a:pPr>
              <a:defRPr/>
            </a:pPr>
            <a:r>
              <a:rPr lang="en-US" smtClean="0"/>
              <a:t>1999-2016 by Richard Alan Peters II</a:t>
            </a:r>
            <a:endParaRPr lang="en-US"/>
          </a:p>
        </p:txBody>
      </p:sp>
      <p:sp>
        <p:nvSpPr>
          <p:cNvPr id="30" name="Slide Number Placeholder 29"/>
          <p:cNvSpPr>
            <a:spLocks noGrp="1"/>
          </p:cNvSpPr>
          <p:nvPr>
            <p:ph type="sldNum" sz="quarter" idx="4"/>
          </p:nvPr>
        </p:nvSpPr>
        <p:spPr/>
        <p:txBody>
          <a:bodyPr/>
          <a:lstStyle/>
          <a:p>
            <a:pPr>
              <a:defRPr/>
            </a:pPr>
            <a:fld id="{9302CFF2-4115-47FF-9FC4-5205358A9ACF}" type="slidenum">
              <a:rPr lang="en-US" smtClean="0"/>
              <a:pPr>
                <a:defRPr/>
              </a:pPr>
              <a:t>7</a:t>
            </a:fld>
            <a:endParaRPr lang="en-US" dirty="0"/>
          </a:p>
        </p:txBody>
      </p:sp>
    </p:spTree>
    <p:extLst>
      <p:ext uri="{BB962C8B-B14F-4D97-AF65-F5344CB8AC3E}">
        <p14:creationId xmlns:p14="http://schemas.microsoft.com/office/powerpoint/2010/main" val="446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p:spPr>
        <p:txBody>
          <a:bodyPr/>
          <a:lstStyle/>
          <a:p>
            <a:r>
              <a:rPr lang="en-US" dirty="0" smtClean="0"/>
              <a:t>Boundary Effects in Convolution </a:t>
            </a:r>
            <a:endParaRPr lang="en-US" dirty="0"/>
          </a:p>
        </p:txBody>
      </p:sp>
      <p:grpSp>
        <p:nvGrpSpPr>
          <p:cNvPr id="14" name="Group 13"/>
          <p:cNvGrpSpPr/>
          <p:nvPr/>
        </p:nvGrpSpPr>
        <p:grpSpPr>
          <a:xfrm>
            <a:off x="401370" y="1647885"/>
            <a:ext cx="8285430" cy="4524315"/>
            <a:chOff x="401370" y="1828800"/>
            <a:chExt cx="8285430" cy="4524315"/>
          </a:xfrm>
        </p:grpSpPr>
        <p:sp>
          <p:nvSpPr>
            <p:cNvPr id="11" name="TextBox 10"/>
            <p:cNvSpPr txBox="1"/>
            <p:nvPr/>
          </p:nvSpPr>
          <p:spPr>
            <a:xfrm>
              <a:off x="401370" y="1828800"/>
              <a:ext cx="8285430" cy="4524315"/>
            </a:xfrm>
            <a:prstGeom prst="rect">
              <a:avLst/>
            </a:prstGeom>
            <a:noFill/>
          </p:spPr>
          <p:txBody>
            <a:bodyPr wrap="square" rtlCol="0">
              <a:spAutoFit/>
            </a:bodyPr>
            <a:lstStyle/>
            <a:p>
              <a:pPr algn="l"/>
              <a:r>
                <a:rPr lang="en-US" sz="2400" dirty="0" smtClean="0">
                  <a:latin typeface="Calibri" panose="020F0502020204030204" pitchFamily="34" charset="0"/>
                </a:rPr>
                <a:t>If </a:t>
              </a:r>
              <a:r>
                <a:rPr lang="en-US" altLang="en-US" sz="2400" dirty="0" smtClean="0">
                  <a:solidFill>
                    <a:srgbClr val="000000"/>
                  </a:solidFill>
                  <a:latin typeface="Calibri" panose="020F0502020204030204" pitchFamily="34" charset="0"/>
                  <a:cs typeface="Arial" pitchFamily="34" charset="0"/>
                </a:rPr>
                <a:t>a </a:t>
              </a:r>
              <a:r>
                <a:rPr lang="en-US" sz="2400" dirty="0" smtClean="0">
                  <a:latin typeface="Calibri" panose="020F0502020204030204" pitchFamily="34" charset="0"/>
                </a:rPr>
                <a:t>convolution’s matrix, </a:t>
              </a:r>
              <a:r>
                <a:rPr lang="en-US" sz="2400" b="1" dirty="0" smtClean="0">
                  <a:latin typeface="+mj-lt"/>
                </a:rPr>
                <a:t>h</a:t>
              </a:r>
              <a:r>
                <a:rPr lang="en-US" sz="2400" dirty="0" smtClean="0">
                  <a:latin typeface="Calibri" panose="020F0502020204030204" pitchFamily="34" charset="0"/>
                </a:rPr>
                <a:t>, is </a:t>
              </a:r>
              <a:r>
                <a:rPr lang="en-US" altLang="en-US" sz="2400" i="1" dirty="0" smtClean="0">
                  <a:solidFill>
                    <a:srgbClr val="000000"/>
                  </a:solidFill>
                  <a:latin typeface="Times New Roman"/>
                  <a:cs typeface="Arial" pitchFamily="34" charset="0"/>
                </a:rPr>
                <a:t>M</a:t>
              </a:r>
              <a:r>
                <a:rPr lang="en-US" altLang="en-US" sz="800" i="1" dirty="0" smtClean="0">
                  <a:solidFill>
                    <a:srgbClr val="000000"/>
                  </a:solidFill>
                  <a:latin typeface="Times New Roman"/>
                  <a:cs typeface="Arial" pitchFamily="34" charset="0"/>
                </a:rPr>
                <a:t> </a:t>
              </a:r>
              <a:r>
                <a:rPr lang="en-US" altLang="en-US" sz="2400" dirty="0">
                  <a:solidFill>
                    <a:srgbClr val="000000"/>
                  </a:solidFill>
                  <a:latin typeface="Calibri" panose="020F0502020204030204" pitchFamily="34" charset="0"/>
                  <a:cs typeface="Arial" pitchFamily="34" charset="0"/>
                  <a:sym typeface="Symbol" panose="05050102010706020507" pitchFamily="18" charset="2"/>
                </a:rPr>
                <a:t></a:t>
              </a:r>
              <a:r>
                <a:rPr lang="en-US" altLang="en-US" sz="2400" i="1" dirty="0">
                  <a:solidFill>
                    <a:srgbClr val="000000"/>
                  </a:solidFill>
                  <a:latin typeface="Times New Roman"/>
                  <a:cs typeface="Arial" pitchFamily="34" charset="0"/>
                </a:rPr>
                <a:t>N</a:t>
              </a:r>
              <a:r>
                <a:rPr lang="en-US" altLang="en-US" sz="2400" dirty="0">
                  <a:solidFill>
                    <a:srgbClr val="000000"/>
                  </a:solidFill>
                  <a:latin typeface="Calibri" panose="020F0502020204030204" pitchFamily="34" charset="0"/>
                  <a:cs typeface="Arial" pitchFamily="34" charset="0"/>
                </a:rPr>
                <a:t> </a:t>
              </a:r>
              <a:r>
                <a:rPr lang="en-US" altLang="en-US" sz="2400" dirty="0" smtClean="0">
                  <a:solidFill>
                    <a:srgbClr val="000000"/>
                  </a:solidFill>
                  <a:latin typeface="Calibri" panose="020F0502020204030204" pitchFamily="34" charset="0"/>
                  <a:cs typeface="Arial" pitchFamily="34" charset="0"/>
                </a:rPr>
                <a:t>and </a:t>
              </a:r>
              <a:r>
                <a:rPr lang="en-US" sz="2400" dirty="0" smtClean="0">
                  <a:latin typeface="Calibri" panose="020F0502020204030204" pitchFamily="34" charset="0"/>
                </a:rPr>
                <a:t>has its origin at </a:t>
              </a:r>
              <a:endParaRPr lang="en-US" sz="2400" dirty="0">
                <a:latin typeface="+mj-lt"/>
              </a:endParaRPr>
            </a:p>
            <a:p>
              <a:pPr algn="l"/>
              <a:endParaRPr lang="en-US" sz="2400" dirty="0" smtClean="0">
                <a:latin typeface="+mj-lt"/>
                <a:sym typeface="Symbol" panose="05050102010706020507" pitchFamily="18" charset="2"/>
              </a:endParaRPr>
            </a:p>
            <a:p>
              <a:pPr algn="l"/>
              <a:endParaRPr lang="en-US" sz="2400" dirty="0">
                <a:latin typeface="+mj-lt"/>
                <a:sym typeface="Symbol" panose="05050102010706020507" pitchFamily="18" charset="2"/>
              </a:endParaRPr>
            </a:p>
            <a:p>
              <a:pPr algn="l"/>
              <a:r>
                <a:rPr lang="en-US" sz="2400" dirty="0" smtClean="0">
                  <a:latin typeface="Calibri" panose="020F0502020204030204" pitchFamily="34" charset="0"/>
                  <a:sym typeface="Symbol" panose="05050102010706020507" pitchFamily="18" charset="2"/>
                </a:rPr>
                <a:t>what happens when</a:t>
              </a:r>
            </a:p>
            <a:p>
              <a:pPr algn="l"/>
              <a:endParaRPr lang="en-US" sz="2400" dirty="0">
                <a:latin typeface="Calibri" panose="020F0502020204030204" pitchFamily="34" charset="0"/>
                <a:sym typeface="Symbol" panose="05050102010706020507" pitchFamily="18" charset="2"/>
              </a:endParaRPr>
            </a:p>
            <a:p>
              <a:pPr algn="l"/>
              <a:endParaRPr lang="en-US" sz="2400" dirty="0" smtClean="0">
                <a:latin typeface="Calibri" panose="020F0502020204030204" pitchFamily="34" charset="0"/>
                <a:sym typeface="Symbol" panose="05050102010706020507" pitchFamily="18" charset="2"/>
              </a:endParaRPr>
            </a:p>
            <a:p>
              <a:pPr algn="l"/>
              <a:r>
                <a:rPr lang="en-US" sz="2400" dirty="0" smtClean="0">
                  <a:latin typeface="Calibri" panose="020F0502020204030204" pitchFamily="34" charset="0"/>
                  <a:sym typeface="Symbol" panose="05050102010706020507" pitchFamily="18" charset="2"/>
                </a:rPr>
                <a:t>That is when </a:t>
              </a:r>
              <a:r>
                <a:rPr lang="en-US" sz="2400" i="1" dirty="0" smtClean="0">
                  <a:latin typeface="+mj-lt"/>
                  <a:sym typeface="Symbol" panose="05050102010706020507" pitchFamily="18" charset="2"/>
                </a:rPr>
                <a:t>r</a:t>
              </a:r>
              <a:r>
                <a:rPr lang="en-US" sz="2400" dirty="0" smtClean="0">
                  <a:latin typeface="Calibri" panose="020F0502020204030204" pitchFamily="34" charset="0"/>
                  <a:sym typeface="Symbol" panose="05050102010706020507" pitchFamily="18" charset="2"/>
                </a:rPr>
                <a:t> or </a:t>
              </a:r>
              <a:r>
                <a:rPr lang="en-US" sz="2400" i="1" dirty="0" smtClean="0">
                  <a:latin typeface="+mj-lt"/>
                  <a:sym typeface="Symbol" panose="05050102010706020507" pitchFamily="18" charset="2"/>
                </a:rPr>
                <a:t>c</a:t>
              </a:r>
              <a:r>
                <a:rPr lang="en-US" sz="2400" dirty="0" smtClean="0">
                  <a:latin typeface="Calibri" panose="020F0502020204030204" pitchFamily="34" charset="0"/>
                  <a:sym typeface="Symbol" panose="05050102010706020507" pitchFamily="18" charset="2"/>
                </a:rPr>
                <a:t> is close to one of the image boundaries? </a:t>
              </a:r>
            </a:p>
            <a:p>
              <a:pPr algn="l"/>
              <a:r>
                <a:rPr lang="en-US" sz="2400" dirty="0" smtClean="0">
                  <a:latin typeface="Calibri" panose="020F0502020204030204" pitchFamily="34" charset="0"/>
                  <a:sym typeface="Symbol" panose="05050102010706020507" pitchFamily="18" charset="2"/>
                </a:rPr>
                <a:t>The convolution is indeterminate there; its value depends on the algorithm used to compute it. For example the image can </a:t>
              </a:r>
              <a:r>
                <a:rPr lang="en-US" sz="2400" dirty="0">
                  <a:latin typeface="Calibri" panose="020F0502020204030204" pitchFamily="34" charset="0"/>
                  <a:sym typeface="Symbol" panose="05050102010706020507" pitchFamily="18" charset="2"/>
                </a:rPr>
                <a:t>be </a:t>
              </a:r>
              <a:r>
                <a:rPr lang="en-US" sz="2400" dirty="0" smtClean="0">
                  <a:latin typeface="Calibri" panose="020F0502020204030204" pitchFamily="34" charset="0"/>
                  <a:sym typeface="Symbol" panose="05050102010706020507" pitchFamily="18" charset="2"/>
                </a:rPr>
                <a:t>zero-padded (slides </a:t>
              </a:r>
              <a:r>
                <a:rPr lang="en-US" sz="2400" dirty="0" smtClean="0">
                  <a:latin typeface="Calibri" panose="020F0502020204030204" pitchFamily="34" charset="0"/>
                  <a:sym typeface="Symbol" panose="05050102010706020507" pitchFamily="18" charset="2"/>
                  <a:hlinkClick r:id="rId3" action="ppaction://hlinksldjump"/>
                </a:rPr>
                <a:t>45</a:t>
              </a:r>
              <a:r>
                <a:rPr lang="en-US" sz="2400" dirty="0" smtClean="0">
                  <a:latin typeface="Calibri" panose="020F0502020204030204" pitchFamily="34" charset="0"/>
                  <a:sym typeface="Symbol" panose="05050102010706020507" pitchFamily="18" charset="2"/>
                </a:rPr>
                <a:t>-</a:t>
              </a:r>
              <a:r>
                <a:rPr lang="en-US" sz="2400" dirty="0" smtClean="0">
                  <a:latin typeface="Calibri" panose="020F0502020204030204" pitchFamily="34" charset="0"/>
                  <a:sym typeface="Symbol" panose="05050102010706020507" pitchFamily="18" charset="2"/>
                  <a:hlinkClick r:id="rId4" action="ppaction://hlinksldjump"/>
                </a:rPr>
                <a:t>48</a:t>
              </a:r>
              <a:r>
                <a:rPr lang="en-US" sz="2400" dirty="0" smtClean="0">
                  <a:latin typeface="Calibri" panose="020F0502020204030204" pitchFamily="34" charset="0"/>
                  <a:sym typeface="Symbol" panose="05050102010706020507" pitchFamily="18" charset="2"/>
                </a:rPr>
                <a:t>). Or the image’s right side can be joined to its left, its top joined to its bottom and the convolution performed on the resulting torus (slides </a:t>
              </a:r>
              <a:r>
                <a:rPr lang="en-US" sz="2400" dirty="0" smtClean="0">
                  <a:latin typeface="Calibri" panose="020F0502020204030204" pitchFamily="34" charset="0"/>
                  <a:sym typeface="Symbol" panose="05050102010706020507" pitchFamily="18" charset="2"/>
                  <a:hlinkClick r:id="rId5" action="ppaction://hlinksldjump"/>
                </a:rPr>
                <a:t>51</a:t>
              </a:r>
              <a:r>
                <a:rPr lang="en-US" sz="2400" dirty="0" smtClean="0">
                  <a:latin typeface="Calibri" panose="020F0502020204030204" pitchFamily="34" charset="0"/>
                  <a:sym typeface="Symbol" panose="05050102010706020507" pitchFamily="18" charset="2"/>
                </a:rPr>
                <a:t>-</a:t>
              </a:r>
              <a:r>
                <a:rPr lang="en-US" sz="2400" dirty="0" smtClean="0">
                  <a:latin typeface="Calibri" panose="020F0502020204030204" pitchFamily="34" charset="0"/>
                  <a:sym typeface="Symbol" panose="05050102010706020507" pitchFamily="18" charset="2"/>
                  <a:hlinkClick r:id="rId6" action="ppaction://hlinksldjump"/>
                </a:rPr>
                <a:t>59</a:t>
              </a:r>
              <a:r>
                <a:rPr lang="en-US" sz="2400" dirty="0" smtClean="0">
                  <a:latin typeface="Calibri" panose="020F0502020204030204" pitchFamily="34" charset="0"/>
                  <a:sym typeface="Symbol" panose="05050102010706020507" pitchFamily="18" charset="2"/>
                </a:rPr>
                <a:t>).</a:t>
              </a:r>
              <a:endParaRPr lang="en-US" sz="2400" dirty="0">
                <a:latin typeface="Calibri" panose="020F0502020204030204" pitchFamily="34"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527247318"/>
                </p:ext>
              </p:extLst>
            </p:nvPr>
          </p:nvGraphicFramePr>
          <p:xfrm>
            <a:off x="3584073" y="2362206"/>
            <a:ext cx="1920024" cy="502848"/>
          </p:xfrm>
          <a:graphic>
            <a:graphicData uri="http://schemas.openxmlformats.org/presentationml/2006/ole">
              <mc:AlternateContent xmlns:mc="http://schemas.openxmlformats.org/markup-compatibility/2006">
                <mc:Choice xmlns:v="urn:schemas-microsoft-com:vml" Requires="v">
                  <p:oleObj spid="_x0000_s77853" name="Equation" r:id="rId7" imgW="1066680" imgH="279360" progId="Equation.DSMT4">
                    <p:embed/>
                  </p:oleObj>
                </mc:Choice>
                <mc:Fallback>
                  <p:oleObj name="Equation" r:id="rId7" imgW="1066680" imgH="279360" progId="Equation.DSMT4">
                    <p:embed/>
                    <p:pic>
                      <p:nvPicPr>
                        <p:cNvPr id="0" name=""/>
                        <p:cNvPicPr/>
                        <p:nvPr/>
                      </p:nvPicPr>
                      <p:blipFill>
                        <a:blip r:embed="rId8"/>
                        <a:stretch>
                          <a:fillRect/>
                        </a:stretch>
                      </p:blipFill>
                      <p:spPr>
                        <a:xfrm>
                          <a:off x="3584073" y="2362206"/>
                          <a:ext cx="1920024" cy="502848"/>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61127496"/>
                </p:ext>
              </p:extLst>
            </p:nvPr>
          </p:nvGraphicFramePr>
          <p:xfrm>
            <a:off x="1470685" y="3505200"/>
            <a:ext cx="6146801" cy="457200"/>
          </p:xfrm>
          <a:graphic>
            <a:graphicData uri="http://schemas.openxmlformats.org/presentationml/2006/ole">
              <mc:AlternateContent xmlns:mc="http://schemas.openxmlformats.org/markup-compatibility/2006">
                <mc:Choice xmlns:v="urn:schemas-microsoft-com:vml" Requires="v">
                  <p:oleObj spid="_x0000_s77854" name="Equation" r:id="rId9" imgW="3416040" imgH="253800" progId="Equation.DSMT4">
                    <p:embed/>
                  </p:oleObj>
                </mc:Choice>
                <mc:Fallback>
                  <p:oleObj name="Equation" r:id="rId9" imgW="3416040" imgH="253800" progId="Equation.DSMT4">
                    <p:embed/>
                    <p:pic>
                      <p:nvPicPr>
                        <p:cNvPr id="0" name=""/>
                        <p:cNvPicPr/>
                        <p:nvPr/>
                      </p:nvPicPr>
                      <p:blipFill>
                        <a:blip r:embed="rId10"/>
                        <a:stretch>
                          <a:fillRect/>
                        </a:stretch>
                      </p:blipFill>
                      <p:spPr>
                        <a:xfrm>
                          <a:off x="1470685" y="3505200"/>
                          <a:ext cx="6146801" cy="457200"/>
                        </a:xfrm>
                        <a:prstGeom prst="rect">
                          <a:avLst/>
                        </a:prstGeom>
                      </p:spPr>
                    </p:pic>
                  </p:oleObj>
                </mc:Fallback>
              </mc:AlternateContent>
            </a:graphicData>
          </a:graphic>
        </p:graphicFrame>
      </p:grpSp>
      <p:sp>
        <p:nvSpPr>
          <p:cNvPr id="16" name="Date Placeholder 15"/>
          <p:cNvSpPr>
            <a:spLocks noGrp="1"/>
          </p:cNvSpPr>
          <p:nvPr>
            <p:ph type="dt" sz="half" idx="2"/>
          </p:nvPr>
        </p:nvSpPr>
        <p:spPr/>
        <p:txBody>
          <a:bodyPr/>
          <a:lstStyle/>
          <a:p>
            <a:pPr>
              <a:defRPr/>
            </a:pPr>
            <a:r>
              <a:rPr lang="en-US" smtClean="0"/>
              <a:t>12 October 2016</a:t>
            </a:r>
            <a:endParaRPr lang="en-US" dirty="0"/>
          </a:p>
        </p:txBody>
      </p:sp>
      <p:sp>
        <p:nvSpPr>
          <p:cNvPr id="17" name="Footer Placeholder 16"/>
          <p:cNvSpPr>
            <a:spLocks noGrp="1"/>
          </p:cNvSpPr>
          <p:nvPr>
            <p:ph type="ftr" sz="quarter" idx="3"/>
          </p:nvPr>
        </p:nvSpPr>
        <p:spPr/>
        <p:txBody>
          <a:bodyPr/>
          <a:lstStyle/>
          <a:p>
            <a:pPr>
              <a:defRPr/>
            </a:pPr>
            <a:r>
              <a:rPr lang="en-US" smtClean="0"/>
              <a:t>1999-2016 by Richard Alan Peters II</a:t>
            </a:r>
            <a:endParaRPr lang="en-US"/>
          </a:p>
        </p:txBody>
      </p:sp>
      <p:sp>
        <p:nvSpPr>
          <p:cNvPr id="18" name="Slide Number Placeholder 17"/>
          <p:cNvSpPr>
            <a:spLocks noGrp="1"/>
          </p:cNvSpPr>
          <p:nvPr>
            <p:ph type="sldNum" sz="quarter" idx="4"/>
          </p:nvPr>
        </p:nvSpPr>
        <p:spPr/>
        <p:txBody>
          <a:bodyPr/>
          <a:lstStyle/>
          <a:p>
            <a:pPr>
              <a:defRPr/>
            </a:pPr>
            <a:fld id="{9302CFF2-4115-47FF-9FC4-5205358A9ACF}" type="slidenum">
              <a:rPr lang="en-US" smtClean="0"/>
              <a:pPr>
                <a:defRPr/>
              </a:pPr>
              <a:t>8</a:t>
            </a:fld>
            <a:endParaRPr lang="en-US" dirty="0"/>
          </a:p>
        </p:txBody>
      </p:sp>
    </p:spTree>
    <p:extLst>
      <p:ext uri="{BB962C8B-B14F-4D97-AF65-F5344CB8AC3E}">
        <p14:creationId xmlns:p14="http://schemas.microsoft.com/office/powerpoint/2010/main" val="4248614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533400" y="1143000"/>
            <a:ext cx="7080250" cy="641350"/>
          </a:xfrm>
        </p:spPr>
        <p:txBody>
          <a:bodyPr wrap="none">
            <a:spAutoFit/>
          </a:bodyPr>
          <a:lstStyle/>
          <a:p>
            <a:r>
              <a:rPr lang="en-US" altLang="en-US" smtClean="0"/>
              <a:t>Three ways to compute a convolution</a:t>
            </a:r>
          </a:p>
        </p:txBody>
      </p:sp>
      <p:sp>
        <p:nvSpPr>
          <p:cNvPr id="32774" name="Text Box 3"/>
          <p:cNvSpPr txBox="1">
            <a:spLocks noChangeArrowheads="1"/>
          </p:cNvSpPr>
          <p:nvPr/>
        </p:nvSpPr>
        <p:spPr bwMode="auto">
          <a:xfrm>
            <a:off x="1066800" y="2057400"/>
            <a:ext cx="6569075" cy="1371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spcAft>
                <a:spcPct val="25000"/>
              </a:spcAft>
              <a:buFontTx/>
              <a:buAutoNum type="arabicPeriod"/>
            </a:pPr>
            <a:r>
              <a:rPr lang="en-US" altLang="en-US" sz="2400" dirty="0">
                <a:latin typeface="Times New Roman" pitchFamily="18" charset="0"/>
              </a:rPr>
              <a:t>Moving window </a:t>
            </a:r>
            <a:r>
              <a:rPr lang="en-US" altLang="en-US" sz="2400" dirty="0" smtClean="0">
                <a:latin typeface="Times New Roman" pitchFamily="18" charset="0"/>
              </a:rPr>
              <a:t>transform.</a:t>
            </a:r>
            <a:endParaRPr lang="en-US" altLang="en-US" sz="2400" dirty="0">
              <a:latin typeface="Times New Roman" pitchFamily="18" charset="0"/>
            </a:endParaRPr>
          </a:p>
          <a:p>
            <a:pPr algn="l">
              <a:spcAft>
                <a:spcPct val="25000"/>
              </a:spcAft>
              <a:buFontTx/>
              <a:buAutoNum type="arabicPeriod"/>
            </a:pPr>
            <a:r>
              <a:rPr lang="en-US" altLang="en-US" sz="2400" dirty="0">
                <a:latin typeface="Times New Roman" pitchFamily="18" charset="0"/>
              </a:rPr>
              <a:t>Shift multiply add.</a:t>
            </a:r>
          </a:p>
          <a:p>
            <a:pPr algn="l">
              <a:spcAft>
                <a:spcPct val="25000"/>
              </a:spcAft>
              <a:buFontTx/>
              <a:buAutoNum type="arabicPeriod"/>
            </a:pPr>
            <a:r>
              <a:rPr lang="en-US" altLang="en-US" sz="2400" dirty="0">
                <a:latin typeface="Times New Roman" pitchFamily="18" charset="0"/>
              </a:rPr>
              <a:t>Fourier transform.</a:t>
            </a:r>
          </a:p>
        </p:txBody>
      </p:sp>
      <p:pic>
        <p:nvPicPr>
          <p:cNvPr id="32775" name="Picture 4" descr="MWT-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3810000"/>
            <a:ext cx="1773237" cy="20605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5" descr="3_tulips_conv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763" y="3817938"/>
            <a:ext cx="1398587" cy="2052637"/>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777" name="Picture 6" descr="3_tulips_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700" y="3814763"/>
            <a:ext cx="1379538" cy="205581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Rectangle 8"/>
          <p:cNvSpPr>
            <a:spLocks noChangeArrowheads="1"/>
          </p:cNvSpPr>
          <p:nvPr/>
        </p:nvSpPr>
        <p:spPr bwMode="auto">
          <a:xfrm>
            <a:off x="2613025" y="5514975"/>
            <a:ext cx="3571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800">
                <a:solidFill>
                  <a:schemeClr val="bg1"/>
                </a:solidFill>
                <a:latin typeface="Times New Roman" pitchFamily="18" charset="0"/>
              </a:rPr>
              <a:t>1.</a:t>
            </a:r>
          </a:p>
        </p:txBody>
      </p:sp>
      <p:sp>
        <p:nvSpPr>
          <p:cNvPr id="32779" name="Rectangle 9"/>
          <p:cNvSpPr>
            <a:spLocks noChangeArrowheads="1"/>
          </p:cNvSpPr>
          <p:nvPr/>
        </p:nvSpPr>
        <p:spPr bwMode="auto">
          <a:xfrm>
            <a:off x="5116513" y="5514975"/>
            <a:ext cx="3571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800">
                <a:solidFill>
                  <a:schemeClr val="bg1"/>
                </a:solidFill>
                <a:latin typeface="Times New Roman" pitchFamily="18" charset="0"/>
              </a:rPr>
              <a:t>2.</a:t>
            </a:r>
          </a:p>
        </p:txBody>
      </p:sp>
      <p:sp>
        <p:nvSpPr>
          <p:cNvPr id="32780" name="Rectangle 10"/>
          <p:cNvSpPr>
            <a:spLocks noChangeArrowheads="1"/>
          </p:cNvSpPr>
          <p:nvPr/>
        </p:nvSpPr>
        <p:spPr bwMode="auto">
          <a:xfrm>
            <a:off x="7686675" y="5514975"/>
            <a:ext cx="3571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800">
                <a:solidFill>
                  <a:schemeClr val="bg1"/>
                </a:solidFill>
                <a:latin typeface="Times New Roman" pitchFamily="18" charset="0"/>
              </a:rPr>
              <a:t>3.</a:t>
            </a:r>
          </a:p>
        </p:txBody>
      </p:sp>
      <p:sp>
        <p:nvSpPr>
          <p:cNvPr id="4" name="Date Placeholder 3"/>
          <p:cNvSpPr>
            <a:spLocks noGrp="1"/>
          </p:cNvSpPr>
          <p:nvPr>
            <p:ph type="dt" sz="half" idx="2"/>
          </p:nvPr>
        </p:nvSpPr>
        <p:spPr/>
        <p:txBody>
          <a:bodyPr/>
          <a:lstStyle/>
          <a:p>
            <a:pPr>
              <a:defRPr/>
            </a:pPr>
            <a:r>
              <a:rPr lang="en-US" smtClean="0"/>
              <a:t>12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9</a:t>
            </a:fld>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392"/>
</p:tagLst>
</file>

<file path=ppt/theme/theme1.xml><?xml version="1.0" encoding="utf-8"?>
<a:theme xmlns:a="http://schemas.openxmlformats.org/drawingml/2006/main" name="EECE253 Template">
  <a:themeElements>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EECE253 Templa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EECE253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EECE253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EECE253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Office\Templates\EECE253 Template.pot</Template>
  <TotalTime>24472</TotalTime>
  <Words>3151</Words>
  <Application>Microsoft Office PowerPoint</Application>
  <PresentationFormat>On-screen Show (4:3)</PresentationFormat>
  <Paragraphs>426</Paragraphs>
  <Slides>59</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1" baseType="lpstr">
      <vt:lpstr>Courier New</vt:lpstr>
      <vt:lpstr>Calibri</vt:lpstr>
      <vt:lpstr>Euclid Extra</vt:lpstr>
      <vt:lpstr>Symbol</vt:lpstr>
      <vt:lpstr>Times New Roman</vt:lpstr>
      <vt:lpstr>Monotype Sorts</vt:lpstr>
      <vt:lpstr>MT Extra</vt:lpstr>
      <vt:lpstr>Euclid Symbol</vt:lpstr>
      <vt:lpstr>Arial</vt:lpstr>
      <vt:lpstr>Comic Sans MS</vt:lpstr>
      <vt:lpstr>EECE253 Template</vt:lpstr>
      <vt:lpstr>Equation</vt:lpstr>
      <vt:lpstr>PowerPoint Presentation</vt:lpstr>
      <vt:lpstr>Point Operators &amp; Neighborhood Operators</vt:lpstr>
      <vt:lpstr>Spatial Filtering</vt:lpstr>
      <vt:lpstr>Image Neighborhood &amp; Shift Invariance</vt:lpstr>
      <vt:lpstr>Convolution</vt:lpstr>
      <vt:lpstr>Convolution </vt:lpstr>
      <vt:lpstr>Convolution Neighborhood</vt:lpstr>
      <vt:lpstr>Boundary Effects in Convolution </vt:lpstr>
      <vt:lpstr>Three ways to compute a convolution</vt:lpstr>
      <vt:lpstr>Moving-Window Transformations</vt:lpstr>
      <vt:lpstr>Moving-Window Transformations</vt:lpstr>
      <vt:lpstr>Moving-Window Transformations</vt:lpstr>
      <vt:lpstr>Moving-Window Transformations</vt:lpstr>
      <vt:lpstr>Moving-Window Transformations</vt:lpstr>
      <vt:lpstr>Moving-Window Transformations</vt:lpstr>
      <vt:lpstr>Moving-Window Transformations</vt:lpstr>
      <vt:lpstr>Linear Moving-Window Transformations ( i.e. a Convolution)</vt:lpstr>
      <vt:lpstr>Moving-Window Transformations</vt:lpstr>
      <vt:lpstr>Moving Window Transform: Example</vt:lpstr>
      <vt:lpstr>Moving Window Transform: Example</vt:lpstr>
      <vt:lpstr>Moving Window Transform: Example</vt:lpstr>
      <vt:lpstr>Moving Window Transform: Example</vt:lpstr>
      <vt:lpstr>Moving Window Transform: Example</vt:lpstr>
      <vt:lpstr>Moving Window Transform: Example</vt:lpstr>
      <vt:lpstr>Moving Window Transform: Example</vt:lpstr>
      <vt:lpstr>PowerPoint Presentation</vt:lpstr>
      <vt:lpstr>Convolution Matrices: Moving Window</vt:lpstr>
      <vt:lpstr>Convolution Matrices: Moving Window</vt:lpstr>
      <vt:lpstr>Convolution by Moving Window</vt:lpstr>
      <vt:lpstr>Convolution by Rotating and Shifting the Weight Matrix</vt:lpstr>
      <vt:lpstr>Symmetric Weight Matrix</vt:lpstr>
      <vt:lpstr>Convolution by an Impulse</vt:lpstr>
      <vt:lpstr>Convolution by an Impulse</vt:lpstr>
      <vt:lpstr>Convolution by Two Impulses</vt:lpstr>
      <vt:lpstr>Convolution by Three Impulses</vt:lpstr>
      <vt:lpstr>Convolution by Five Impulses</vt:lpstr>
      <vt:lpstr>Convolution by Five Impulses</vt:lpstr>
      <vt:lpstr>Convolution by Five Impulses</vt:lpstr>
      <vt:lpstr>Convolution by Five Impulses</vt:lpstr>
      <vt:lpstr>Shift-Multiply-Add Convolution</vt:lpstr>
      <vt:lpstr>Shift-Multiply-Add Convolution</vt:lpstr>
      <vt:lpstr>Convolution by Copying and Shifting the Image</vt:lpstr>
      <vt:lpstr>Convolution via Copy, Multiply, and Shift of the Image</vt:lpstr>
      <vt:lpstr>Convolution via Copy, Multiply, and Shift of the Image</vt:lpstr>
      <vt:lpstr>Convolution by Copying, Multiplying, and Shifting the Image</vt:lpstr>
      <vt:lpstr>Convolution by Copying, Multiplying, and Shifting the Image</vt:lpstr>
      <vt:lpstr>PowerPoint Presentation</vt:lpstr>
      <vt:lpstr>Convolution by Copying, Multiplying, and Shifting the Image</vt:lpstr>
      <vt:lpstr>Convolution by Copying and Shifting the Image</vt:lpstr>
      <vt:lpstr>The Box Filter </vt:lpstr>
      <vt:lpstr>Convolution on a Torus</vt:lpstr>
      <vt:lpstr>Convolution on a Torus</vt:lpstr>
      <vt:lpstr>Convolution on a Torus</vt:lpstr>
      <vt:lpstr>Convolution on a Torus</vt:lpstr>
      <vt:lpstr>Convolution on a Torus:  Original Images</vt:lpstr>
      <vt:lpstr>Convolution on a Torus:  33 Box Filter</vt:lpstr>
      <vt:lpstr>Convolution on a Torus:  55 Box Filter</vt:lpstr>
      <vt:lpstr>Convolution on a Torus:  99 Box Filter</vt:lpstr>
      <vt:lpstr>Convolution on a Torus:  1717 Box Filter</vt:lpstr>
    </vt:vector>
  </TitlesOfParts>
  <Company>Vanderbilt University School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Spatial Convolution</dc:title>
  <dc:subject>EECE\CS 253 Image Processing</dc:subject>
  <dc:creator>Richard Alan Peters II</dc:creator>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279</cp:revision>
  <cp:lastPrinted>2014-10-07T18:58:08Z</cp:lastPrinted>
  <dcterms:created xsi:type="dcterms:W3CDTF">2000-10-07T07:52:52Z</dcterms:created>
  <dcterms:modified xsi:type="dcterms:W3CDTF">2016-10-12T22:19:55Z</dcterms:modified>
  <cp:category>lecture notes</cp:category>
</cp:coreProperties>
</file>